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9F59A18-2764-413D-842E-2BBDD72DEB31}">
          <p14:sldIdLst>
            <p14:sldId id="256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0C"/>
    <a:srgbClr val="D9D9D9"/>
    <a:srgbClr val="0076A8"/>
    <a:srgbClr val="00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75ADA1-5DA9-4F03-9325-2444DD4F2B39}" v="4" dt="2026-06-17T07:27:43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D4705-5643-40DF-87F1-3001D57565AC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8285-0D2B-400B-8213-FD3B6B8D6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808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8285-0D2B-400B-8213-FD3B6B8D642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005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46933D-8D5A-BB0F-C3CB-B33C92537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5BA4BB1-E8C9-D279-D03E-DD5CDAA08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01B673-511B-612A-958B-CCB75B68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EAC022-1D88-60B4-F2FA-E30ACDF4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379630-7C39-19A0-64B5-779FACFD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C55178-7113-64D4-3F18-0691D5D4B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F8081E-26D1-C145-B795-FDDAB3AA3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26FADB-540E-A443-F252-1F0A97CF5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7C0570-1394-380B-E2AC-17BC9249A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CE9389-4AC2-5DBA-CAA4-4AC4C1A6A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1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23C453-1309-FBA0-CC33-7DEBE90A4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09862F-29DE-BE02-0F36-730E4DA77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A31DB3-C913-C815-F8F1-6CF90BA2F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558C41-7C03-36B0-E64D-E42E81617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ECF4F7-B4A2-2736-6515-3E15B000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07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7D8C55-FA44-F8FF-32E4-88A357E40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E05898-C441-2E19-B990-12221AB00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349406-9BBE-2310-E809-B8CA163D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F61AB-0A26-768D-6DC2-4B32EE95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00276A-E712-B4C3-D24C-86CD0440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2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E48C-9097-7904-CD84-733B2CBC3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6C89B4-6EE6-AB2C-2C26-221FE2BC9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94B55C-C842-B08E-2460-7B9B358B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0A958C-A315-ED24-C348-0EEA6F86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27824C-81E7-2080-819A-A2407F3B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70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121F80-5743-C604-3DE4-6DD737D0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C1EC10-FE41-FBF8-281A-97A880876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23634F-E075-466D-E7AD-71E8BEC1F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766246-B94F-83FE-B2E0-2534E38A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2F6594-5657-A0F0-D969-5E6C1B200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95B58A-AF80-397D-7958-C2661361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45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44993F-8B55-9D96-5CE1-BAEEC1D22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C8CBB4-8F00-3CAF-B8FA-A2F8DC118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12F4827-7A76-7098-7BAD-32C02C805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5847F38-8142-F1DA-CFA8-6017FAA7A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7C04BD0-8A24-8B9E-DBC2-DBC9354B8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F5BA025-C2D4-CE8F-E22C-2D0CD020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70D374E-2B9D-C587-4AD2-60565F25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3DCAF0-FC3F-EBFF-EF7C-35005A1A4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61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D2D477-29CF-53B2-9B05-6008141EF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9BB925-4291-2C47-F831-8DE77FB7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2D4311-BF64-511C-D313-57645DFF8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DCEDA0-2BCF-2447-4EE1-BA33BFEE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058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4905874-B6A1-6ED4-E8A2-5E0206614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D4929C8-F6E2-DB6F-5E75-75BE7F742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14155B-6F6F-8EE3-0D3D-C48D4194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06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FFC7DB-52A6-54F7-0ABA-3A86A0D1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50165-F44E-9284-21DA-5346D37ED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A901A3-B417-65F8-A690-4AAF11030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0EFB20-D0B0-E284-33C7-E0C18A4C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68B850-7978-36E6-6327-84A9FF0AF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600513-7EE6-90A6-FBCC-D408C4AE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417E4-3F80-6EE7-A25A-1EBFE9C7A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925C44-C655-C136-F214-03DD33A60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0D7CB7-3C7E-9805-E4AB-92CFCDC82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FAC192-C377-A7C2-6703-763761E20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703C99-A7F9-F10C-4BAA-DCBCEDF87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1CE823-EFE5-633F-0BF4-1CA615832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23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0EF115-D38E-5989-28C4-D33B9E7B2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DD09AB-970D-E7E1-4B59-0C53FF050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FE7994-416B-6243-A073-31C10702A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42188-8446-4D83-ACE9-787EC7E039B7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9E554-3183-07D9-4209-F4E8AE492A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39B7AD-5A31-A6D4-9939-57E4E00F9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F195A-3031-4674-B4F6-1C4740D408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1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139">
            <a:extLst>
              <a:ext uri="{FF2B5EF4-FFF2-40B4-BE49-F238E27FC236}">
                <a16:creationId xmlns:a16="http://schemas.microsoft.com/office/drawing/2014/main" id="{93810E34-F387-928B-40D7-5C49FC85C7C2}"/>
              </a:ext>
            </a:extLst>
          </p:cNvPr>
          <p:cNvSpPr/>
          <p:nvPr/>
        </p:nvSpPr>
        <p:spPr>
          <a:xfrm>
            <a:off x="436616" y="692285"/>
            <a:ext cx="8909490" cy="19655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【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説明図表例</a:t>
            </a: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】XX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事業に係るシステム構成図（類型</a:t>
            </a:r>
            <a:r>
              <a:rPr kumimoji="0" lang="en-US" altLang="ja-JP" sz="2051" b="1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2051" b="1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　大企業（みなし大企業）</a:t>
            </a:r>
            <a:r>
              <a:rPr kumimoji="0" lang="ja-JP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）</a:t>
            </a:r>
            <a:endParaRPr kumimoji="0" lang="ja-JP" altLang="en-US" sz="2051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922001" marR="0" lvl="0" indent="0" defTabSz="914400" eaLnBrk="1" fontAlgn="base" latinLnBrk="0" hangingPunct="1">
              <a:lnSpc>
                <a:spcPts val="4564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en-US" altLang="ja-JP" sz="1728" b="0" i="0" u="none" strike="noStrike" kern="0" cap="none" spc="122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今回応募するシステム（関連するシステム含む）の構成図を用意してください。</a:t>
            </a:r>
          </a:p>
          <a:p>
            <a:pPr marL="1292317" marR="0" lvl="0" indent="0" defTabSz="914400" eaLnBrk="1" fontAlgn="base" latinLnBrk="0" hangingPunct="1">
              <a:lnSpc>
                <a:spcPts val="20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以下は想定される構成図サンプルです。</a:t>
            </a:r>
          </a:p>
          <a:p>
            <a:pPr marL="922001" marR="0" lvl="0" indent="0" defTabSz="914400" eaLnBrk="1" fontAlgn="base" latinLnBrk="0" hangingPunct="1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2</a:t>
            </a:r>
            <a:r>
              <a:rPr kumimoji="0" lang="en-US" altLang="ja-JP" sz="1728" b="0" i="0" u="none" strike="noStrike" kern="0" cap="none" spc="122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応募対象となる範囲を明示してください。以下参考図では、補助対象事業を青、</a:t>
            </a:r>
            <a:endParaRPr kumimoji="0" lang="en-US" altLang="ja-JP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1254125" marR="0" lvl="0" indent="-333375" defTabSz="914400" eaLnBrk="1" fontAlgn="base" latinLnBrk="0" hangingPunct="1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	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その他の要素を別色でハイライトし、凡例とともに要素間の関係を表現しています。</a:t>
            </a:r>
            <a:endParaRPr kumimoji="0" lang="en-US" altLang="ja-JP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922001" marR="0" lvl="0" indent="0" defTabSz="914400" eaLnBrk="1" fontAlgn="base" latinLnBrk="0" hangingPunct="1">
              <a:lnSpc>
                <a:spcPts val="20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2" name="Freeform 125">
            <a:extLst>
              <a:ext uri="{FF2B5EF4-FFF2-40B4-BE49-F238E27FC236}">
                <a16:creationId xmlns:a16="http://schemas.microsoft.com/office/drawing/2014/main" id="{B4527B30-60DC-D699-A3AA-E4079CA1D295}"/>
              </a:ext>
            </a:extLst>
          </p:cNvPr>
          <p:cNvSpPr/>
          <p:nvPr/>
        </p:nvSpPr>
        <p:spPr>
          <a:xfrm flipV="1">
            <a:off x="9482899" y="557563"/>
            <a:ext cx="2564559" cy="547735"/>
          </a:xfrm>
          <a:custGeom>
            <a:avLst/>
            <a:gdLst/>
            <a:ahLst/>
            <a:cxnLst/>
            <a:rect l="0" t="0" r="0" b="0"/>
            <a:pathLst>
              <a:path w="3486912" h="800608">
                <a:moveTo>
                  <a:pt x="0" y="800608"/>
                </a:moveTo>
                <a:lnTo>
                  <a:pt x="3486912" y="800608"/>
                </a:lnTo>
                <a:lnTo>
                  <a:pt x="3486912" y="0"/>
                </a:lnTo>
                <a:lnTo>
                  <a:pt x="0" y="0"/>
                </a:lnTo>
                <a:close/>
                <a:moveTo>
                  <a:pt x="-9755632" y="134721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7" name="Rectangle 141">
            <a:extLst>
              <a:ext uri="{FF2B5EF4-FFF2-40B4-BE49-F238E27FC236}">
                <a16:creationId xmlns:a16="http://schemas.microsoft.com/office/drawing/2014/main" id="{C8438AF1-F9F1-4EDF-866B-6673CBA54473}"/>
              </a:ext>
            </a:extLst>
          </p:cNvPr>
          <p:cNvSpPr/>
          <p:nvPr/>
        </p:nvSpPr>
        <p:spPr>
          <a:xfrm>
            <a:off x="9578522" y="313531"/>
            <a:ext cx="2237792" cy="7573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3121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様式２別添</a:t>
            </a:r>
            <a:r>
              <a:rPr kumimoji="0" lang="en-US" altLang="ja-JP" sz="1511" b="0" i="0" u="none" strike="noStrike" kern="0" cap="none" spc="101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事業概要</a:t>
            </a:r>
          </a:p>
          <a:p>
            <a:pPr marL="0" marR="0" lvl="0" indent="0" defTabSz="914400" eaLnBrk="1" fontAlgn="base" latinLnBrk="0" hangingPunct="1">
              <a:lnSpc>
                <a:spcPts val="2557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法人名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株式会社</a:t>
            </a:r>
          </a:p>
          <a:p>
            <a:pPr marL="0" marR="0" lvl="0" indent="0" defTabSz="914400" eaLnBrk="1" fontAlgn="base" latinLnBrk="0" hangingPunct="1">
              <a:lnSpc>
                <a:spcPts val="15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補助対象経費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:○○,○○○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千円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C5F8035A-EFBE-94ED-7701-6C374A74A3C8}"/>
              </a:ext>
            </a:extLst>
          </p:cNvPr>
          <p:cNvSpPr/>
          <p:nvPr/>
        </p:nvSpPr>
        <p:spPr>
          <a:xfrm>
            <a:off x="5001236" y="4681192"/>
            <a:ext cx="1116000" cy="432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貿易</a:t>
            </a:r>
            <a:r>
              <a:rPr kumimoji="0" lang="en-US" altLang="ja-JP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PF</a:t>
            </a:r>
            <a:endParaRPr kumimoji="0" lang="ja-JP" alt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7075C27-046D-7148-9220-E4FD5D12A524}"/>
              </a:ext>
            </a:extLst>
          </p:cNvPr>
          <p:cNvSpPr/>
          <p:nvPr/>
        </p:nvSpPr>
        <p:spPr>
          <a:xfrm>
            <a:off x="10058404" y="2897516"/>
            <a:ext cx="230949" cy="233583"/>
          </a:xfrm>
          <a:prstGeom prst="rect">
            <a:avLst/>
          </a:prstGeom>
          <a:solidFill>
            <a:srgbClr val="0076A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D0771B7-8555-3C74-E180-A39BF7718EDD}"/>
              </a:ext>
            </a:extLst>
          </p:cNvPr>
          <p:cNvSpPr txBox="1"/>
          <p:nvPr/>
        </p:nvSpPr>
        <p:spPr>
          <a:xfrm>
            <a:off x="10289353" y="2883502"/>
            <a:ext cx="1723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補助対象の実施内容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841A83B-6C76-E205-29BA-9AF62D820C2A}"/>
              </a:ext>
            </a:extLst>
          </p:cNvPr>
          <p:cNvSpPr/>
          <p:nvPr/>
        </p:nvSpPr>
        <p:spPr>
          <a:xfrm>
            <a:off x="10058404" y="3216258"/>
            <a:ext cx="230949" cy="233583"/>
          </a:xfrm>
          <a:prstGeom prst="rect">
            <a:avLst/>
          </a:prstGeom>
          <a:solidFill>
            <a:srgbClr val="D9D9D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7FE58B-CF3D-E5F5-45DF-34F62CE732C5}"/>
              </a:ext>
            </a:extLst>
          </p:cNvPr>
          <p:cNvSpPr txBox="1"/>
          <p:nvPr/>
        </p:nvSpPr>
        <p:spPr>
          <a:xfrm>
            <a:off x="10289353" y="3177919"/>
            <a:ext cx="19546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補助対象外の実施内容</a:t>
            </a:r>
            <a:endParaRPr kumimoji="1" lang="en-US" altLang="ja-JP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及び接続先等</a:t>
            </a:r>
            <a:endParaRPr kumimoji="1" lang="ja-JP" altLang="en-US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C6AB73B-6620-A0B4-4292-376942BC46F4}"/>
              </a:ext>
            </a:extLst>
          </p:cNvPr>
          <p:cNvSpPr txBox="1"/>
          <p:nvPr/>
        </p:nvSpPr>
        <p:spPr>
          <a:xfrm>
            <a:off x="9942601" y="2573590"/>
            <a:ext cx="1368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400">
                <a:latin typeface="Yu Gothic UI" panose="020B0500000000000000" pitchFamily="50" charset="-128"/>
                <a:ea typeface="Yu Gothic UI" panose="020B0500000000000000" pitchFamily="50" charset="-128"/>
              </a:rPr>
              <a:t>凡例</a:t>
            </a:r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kumimoji="1" lang="ja-JP" altLang="en-US" sz="14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3ABE7DB4-2C5E-7BBE-C788-D0A941D95A14}"/>
              </a:ext>
            </a:extLst>
          </p:cNvPr>
          <p:cNvGrpSpPr/>
          <p:nvPr/>
        </p:nvGrpSpPr>
        <p:grpSpPr>
          <a:xfrm>
            <a:off x="4065068" y="3365525"/>
            <a:ext cx="2968473" cy="576000"/>
            <a:chOff x="3391416" y="3247105"/>
            <a:chExt cx="1131770" cy="1437583"/>
          </a:xfrm>
        </p:grpSpPr>
        <p:sp>
          <p:nvSpPr>
            <p:cNvPr id="21" name="Freeform 110">
              <a:extLst>
                <a:ext uri="{FF2B5EF4-FFF2-40B4-BE49-F238E27FC236}">
                  <a16:creationId xmlns:a16="http://schemas.microsoft.com/office/drawing/2014/main" id="{1FFC6AB1-D310-2556-CC01-F2D2B883A093}"/>
                </a:ext>
              </a:extLst>
            </p:cNvPr>
            <p:cNvSpPr/>
            <p:nvPr/>
          </p:nvSpPr>
          <p:spPr>
            <a:xfrm flipV="1">
              <a:off x="3391416" y="3247105"/>
              <a:ext cx="1122478" cy="1437583"/>
            </a:xfrm>
            <a:custGeom>
              <a:avLst/>
              <a:gdLst/>
              <a:ahLst/>
              <a:cxnLst/>
              <a:rect l="0" t="0" r="0" b="0"/>
              <a:pathLst>
                <a:path w="1786127" h="2279904">
                  <a:moveTo>
                    <a:pt x="0" y="2279904"/>
                  </a:moveTo>
                  <a:lnTo>
                    <a:pt x="1786127" y="2279904"/>
                  </a:lnTo>
                  <a:lnTo>
                    <a:pt x="1786127" y="0"/>
                  </a:lnTo>
                  <a:lnTo>
                    <a:pt x="0" y="0"/>
                  </a:lnTo>
                  <a:close/>
                  <a:moveTo>
                    <a:pt x="526288" y="6939280"/>
                  </a:moveTo>
                </a:path>
              </a:pathLst>
            </a:custGeom>
            <a:solidFill>
              <a:srgbClr val="0076A8"/>
            </a:solidFill>
            <a:ln w="13716" cap="flat" cmpd="sng" algn="ctr">
              <a:noFill/>
              <a:prstDash val="solid"/>
              <a:miter lim="101600"/>
            </a:ln>
            <a:effectLst/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endParaRPr>
            </a:p>
          </p:txBody>
        </p:sp>
        <p:sp>
          <p:nvSpPr>
            <p:cNvPr id="22" name="Rectangle 132">
              <a:extLst>
                <a:ext uri="{FF2B5EF4-FFF2-40B4-BE49-F238E27FC236}">
                  <a16:creationId xmlns:a16="http://schemas.microsoft.com/office/drawing/2014/main" id="{FAE95576-BBC2-681A-4A9E-A5F48D498766}"/>
                </a:ext>
              </a:extLst>
            </p:cNvPr>
            <p:cNvSpPr/>
            <p:nvPr/>
          </p:nvSpPr>
          <p:spPr>
            <a:xfrm>
              <a:off x="3394337" y="3385640"/>
              <a:ext cx="1128849" cy="1254646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marL="152375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1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AAA</a:t>
              </a:r>
              <a:r>
                <a:rPr kumimoji="0" lang="ja-JP" altLang="en-US" sz="11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システム</a:t>
              </a:r>
            </a:p>
            <a:p>
              <a:pPr marL="21346" marR="0" lvl="0" indent="0" defTabSz="914400" eaLnBrk="1" fontAlgn="base" latinLnBrk="0" hangingPunct="1">
                <a:lnSpc>
                  <a:spcPts val="1259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（既存社内システムの改修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or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新規構築）</a:t>
              </a:r>
            </a:p>
            <a:p>
              <a:pPr marL="36538" marR="0" lvl="0" indent="0" defTabSz="914400" eaLnBrk="1" fontAlgn="base" latinLnBrk="0" hangingPunct="1">
                <a:lnSpc>
                  <a:spcPts val="126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＊直接的に貿易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PF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の影響を受けるシステム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D6DE976-0B80-A9A7-4EB6-991D6F887E3D}"/>
              </a:ext>
            </a:extLst>
          </p:cNvPr>
          <p:cNvSpPr/>
          <p:nvPr/>
        </p:nvSpPr>
        <p:spPr>
          <a:xfrm>
            <a:off x="4057169" y="3083807"/>
            <a:ext cx="2952000" cy="28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kern="0">
                <a:solidFill>
                  <a:schemeClr val="bg1"/>
                </a:solidFill>
                <a:latin typeface="Calibri"/>
                <a:ea typeface="Yu Gothic UI"/>
              </a:rPr>
              <a:t>大企業（みなし大企業）</a:t>
            </a:r>
            <a:r>
              <a:rPr kumimoji="0" lang="en-US" altLang="ja-JP" sz="1100" b="1" kern="0">
                <a:solidFill>
                  <a:schemeClr val="bg1"/>
                </a:solidFill>
                <a:latin typeface="Calibri"/>
                <a:ea typeface="Yu Gothic UI"/>
              </a:rPr>
              <a:t>A</a:t>
            </a:r>
            <a:endParaRPr kumimoji="0" lang="ja-JP" altLang="en-US" sz="11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25" name="Rectangle 132">
            <a:extLst>
              <a:ext uri="{FF2B5EF4-FFF2-40B4-BE49-F238E27FC236}">
                <a16:creationId xmlns:a16="http://schemas.microsoft.com/office/drawing/2014/main" id="{497283A9-2F75-30BE-DECC-6A1A4C78A832}"/>
              </a:ext>
            </a:extLst>
          </p:cNvPr>
          <p:cNvSpPr/>
          <p:nvPr/>
        </p:nvSpPr>
        <p:spPr>
          <a:xfrm>
            <a:off x="1401632" y="5113192"/>
            <a:ext cx="2529312" cy="669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52375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BBB</a:t>
            </a:r>
            <a:r>
              <a: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システム</a:t>
            </a:r>
          </a:p>
          <a:p>
            <a:pPr marL="21346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（既存社内システムの改修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or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新規構築）</a:t>
            </a:r>
          </a:p>
          <a:p>
            <a:pPr marL="36538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＊直接的に貿易その他の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の影響を受け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36538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　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るシステム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5B01E7A5-987C-0AF0-ACA1-FDB7CD4BA6B1}"/>
              </a:ext>
            </a:extLst>
          </p:cNvPr>
          <p:cNvGrpSpPr/>
          <p:nvPr/>
        </p:nvGrpSpPr>
        <p:grpSpPr>
          <a:xfrm>
            <a:off x="1427000" y="5005024"/>
            <a:ext cx="2531589" cy="899792"/>
            <a:chOff x="1443663" y="4977854"/>
            <a:chExt cx="2531589" cy="899792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4E47FEA6-BB0E-EF49-7CF4-CD2646D70BB7}"/>
                </a:ext>
              </a:extLst>
            </p:cNvPr>
            <p:cNvGrpSpPr/>
            <p:nvPr/>
          </p:nvGrpSpPr>
          <p:grpSpPr>
            <a:xfrm>
              <a:off x="1443665" y="5265646"/>
              <a:ext cx="2531586" cy="612000"/>
              <a:chOff x="3394338" y="3247105"/>
              <a:chExt cx="965201" cy="1527432"/>
            </a:xfrm>
          </p:grpSpPr>
          <p:sp>
            <p:nvSpPr>
              <p:cNvPr id="30" name="Freeform 110">
                <a:extLst>
                  <a:ext uri="{FF2B5EF4-FFF2-40B4-BE49-F238E27FC236}">
                    <a16:creationId xmlns:a16="http://schemas.microsoft.com/office/drawing/2014/main" id="{939A9A15-E44B-BA48-F8EE-37DB18B6C893}"/>
                  </a:ext>
                </a:extLst>
              </p:cNvPr>
              <p:cNvSpPr/>
              <p:nvPr/>
            </p:nvSpPr>
            <p:spPr>
              <a:xfrm flipV="1">
                <a:off x="3395205" y="3247105"/>
                <a:ext cx="964334" cy="1527432"/>
              </a:xfrm>
              <a:custGeom>
                <a:avLst/>
                <a:gdLst/>
                <a:ahLst/>
                <a:cxnLst/>
                <a:rect l="0" t="0" r="0" b="0"/>
                <a:pathLst>
                  <a:path w="1786127" h="2279904">
                    <a:moveTo>
                      <a:pt x="0" y="2279904"/>
                    </a:moveTo>
                    <a:lnTo>
                      <a:pt x="1786127" y="2279904"/>
                    </a:lnTo>
                    <a:lnTo>
                      <a:pt x="1786127" y="0"/>
                    </a:lnTo>
                    <a:lnTo>
                      <a:pt x="0" y="0"/>
                    </a:lnTo>
                    <a:close/>
                    <a:moveTo>
                      <a:pt x="526288" y="6939280"/>
                    </a:moveTo>
                  </a:path>
                </a:pathLst>
              </a:custGeom>
              <a:solidFill>
                <a:srgbClr val="0076A8"/>
              </a:solidFill>
              <a:ln w="13716" cap="flat" cmpd="sng" algn="ctr">
                <a:noFill/>
                <a:prstDash val="solid"/>
                <a:miter lim="101600"/>
              </a:ln>
              <a:effectLst/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9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+mn-cs"/>
                </a:endParaRPr>
              </a:p>
            </p:txBody>
          </p:sp>
          <p:sp>
            <p:nvSpPr>
              <p:cNvPr id="31" name="Rectangle 132">
                <a:extLst>
                  <a:ext uri="{FF2B5EF4-FFF2-40B4-BE49-F238E27FC236}">
                    <a16:creationId xmlns:a16="http://schemas.microsoft.com/office/drawing/2014/main" id="{48377AEE-0F32-0B52-534F-A8F8D8529D64}"/>
                  </a:ext>
                </a:extLst>
              </p:cNvPr>
              <p:cNvSpPr/>
              <p:nvPr/>
            </p:nvSpPr>
            <p:spPr>
              <a:xfrm>
                <a:off x="3394338" y="3362246"/>
                <a:ext cx="964334" cy="125464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marL="152375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100" b="1" kern="0">
                    <a:solidFill>
                      <a:prstClr val="white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BBB</a:t>
                </a:r>
                <a:r>
                  <a:rPr kumimoji="0" lang="ja-JP" altLang="en-US" sz="1100" b="1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システム</a:t>
                </a:r>
              </a:p>
              <a:p>
                <a:pPr marL="21346" marR="0" lvl="0" indent="0" defTabSz="914400" eaLnBrk="1" fontAlgn="base" latinLnBrk="0" hangingPunct="1">
                  <a:lnSpc>
                    <a:spcPts val="1259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（既存社内システムの改修</a:t>
                </a:r>
                <a:r>
                  <a:rPr kumimoji="0" lang="en-US" altLang="ja-JP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or</a:t>
                </a: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新規構築）</a:t>
                </a:r>
              </a:p>
              <a:p>
                <a:pPr marL="36538" marR="0" lvl="0" indent="0" defTabSz="914400" eaLnBrk="1" fontAlgn="base" latinLnBrk="0" hangingPunct="1">
                  <a:lnSpc>
                    <a:spcPts val="126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＊直接的に貿易</a:t>
                </a:r>
                <a:r>
                  <a:rPr kumimoji="0" lang="en-US" altLang="ja-JP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PF</a:t>
                </a: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の影響を受けるシステム</a:t>
                </a: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F5F436D7-E704-DEA6-7DAB-D0197273377A}"/>
                </a:ext>
              </a:extLst>
            </p:cNvPr>
            <p:cNvSpPr/>
            <p:nvPr/>
          </p:nvSpPr>
          <p:spPr>
            <a:xfrm>
              <a:off x="1443663" y="4977854"/>
              <a:ext cx="2531589" cy="288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1" kern="0">
                  <a:solidFill>
                    <a:schemeClr val="bg1"/>
                  </a:solidFill>
                  <a:latin typeface="Calibri"/>
                  <a:ea typeface="Yu Gothic UI"/>
                </a:rPr>
                <a:t>取引先等の中堅・中小企業</a:t>
              </a:r>
              <a:r>
                <a:rPr kumimoji="0" lang="en-US" altLang="ja-JP" sz="1100" b="1" kern="0">
                  <a:solidFill>
                    <a:schemeClr val="bg1"/>
                  </a:solidFill>
                  <a:latin typeface="Calibri"/>
                  <a:ea typeface="Yu Gothic UI"/>
                </a:rPr>
                <a:t>B</a:t>
              </a:r>
              <a:endPara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Yu Gothic UI"/>
                <a:cs typeface="+mn-cs"/>
              </a:endParaRP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71F8174B-A650-CAD6-E11B-819F3F7D0D76}"/>
              </a:ext>
            </a:extLst>
          </p:cNvPr>
          <p:cNvGrpSpPr/>
          <p:nvPr/>
        </p:nvGrpSpPr>
        <p:grpSpPr>
          <a:xfrm>
            <a:off x="7178544" y="5005024"/>
            <a:ext cx="2531590" cy="899792"/>
            <a:chOff x="1443663" y="4977854"/>
            <a:chExt cx="2531589" cy="899792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97FBC8DB-1077-DAD7-D3E9-A1D264609E93}"/>
                </a:ext>
              </a:extLst>
            </p:cNvPr>
            <p:cNvGrpSpPr/>
            <p:nvPr/>
          </p:nvGrpSpPr>
          <p:grpSpPr>
            <a:xfrm>
              <a:off x="1443665" y="5265646"/>
              <a:ext cx="2531586" cy="612000"/>
              <a:chOff x="3394338" y="3247105"/>
              <a:chExt cx="965201" cy="1527432"/>
            </a:xfrm>
          </p:grpSpPr>
          <p:sp>
            <p:nvSpPr>
              <p:cNvPr id="35" name="Freeform 110">
                <a:extLst>
                  <a:ext uri="{FF2B5EF4-FFF2-40B4-BE49-F238E27FC236}">
                    <a16:creationId xmlns:a16="http://schemas.microsoft.com/office/drawing/2014/main" id="{38E82463-9520-E716-0D9E-12B394A146A5}"/>
                  </a:ext>
                </a:extLst>
              </p:cNvPr>
              <p:cNvSpPr/>
              <p:nvPr/>
            </p:nvSpPr>
            <p:spPr>
              <a:xfrm flipV="1">
                <a:off x="3395205" y="3247105"/>
                <a:ext cx="964334" cy="1527432"/>
              </a:xfrm>
              <a:custGeom>
                <a:avLst/>
                <a:gdLst/>
                <a:ahLst/>
                <a:cxnLst/>
                <a:rect l="0" t="0" r="0" b="0"/>
                <a:pathLst>
                  <a:path w="1786127" h="2279904">
                    <a:moveTo>
                      <a:pt x="0" y="2279904"/>
                    </a:moveTo>
                    <a:lnTo>
                      <a:pt x="1786127" y="2279904"/>
                    </a:lnTo>
                    <a:lnTo>
                      <a:pt x="1786127" y="0"/>
                    </a:lnTo>
                    <a:lnTo>
                      <a:pt x="0" y="0"/>
                    </a:lnTo>
                    <a:close/>
                    <a:moveTo>
                      <a:pt x="526288" y="6939280"/>
                    </a:moveTo>
                  </a:path>
                </a:pathLst>
              </a:custGeom>
              <a:solidFill>
                <a:srgbClr val="0076A8"/>
              </a:solidFill>
              <a:ln w="13716" cap="flat" cmpd="sng" algn="ctr">
                <a:noFill/>
                <a:prstDash val="solid"/>
                <a:miter lim="101600"/>
              </a:ln>
              <a:effectLst/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9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+mn-cs"/>
                </a:endParaRPr>
              </a:p>
            </p:txBody>
          </p:sp>
          <p:sp>
            <p:nvSpPr>
              <p:cNvPr id="36" name="Rectangle 132">
                <a:extLst>
                  <a:ext uri="{FF2B5EF4-FFF2-40B4-BE49-F238E27FC236}">
                    <a16:creationId xmlns:a16="http://schemas.microsoft.com/office/drawing/2014/main" id="{1E733D42-A3FE-5278-AFED-58A5DE1AA0BF}"/>
                  </a:ext>
                </a:extLst>
              </p:cNvPr>
              <p:cNvSpPr/>
              <p:nvPr/>
            </p:nvSpPr>
            <p:spPr>
              <a:xfrm>
                <a:off x="3394338" y="3362246"/>
                <a:ext cx="964334" cy="125464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marL="152375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100" b="1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CCC</a:t>
                </a:r>
                <a:r>
                  <a:rPr kumimoji="0" lang="ja-JP" altLang="en-US" sz="1100" b="1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システム</a:t>
                </a:r>
              </a:p>
              <a:p>
                <a:pPr marL="21346" marR="0" lvl="0" indent="0" defTabSz="914400" eaLnBrk="1" fontAlgn="base" latinLnBrk="0" hangingPunct="1">
                  <a:lnSpc>
                    <a:spcPts val="1259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（既存社内システムの改修</a:t>
                </a:r>
                <a:r>
                  <a:rPr kumimoji="0" lang="en-US" altLang="ja-JP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or</a:t>
                </a:r>
                <a:r>
                  <a:rPr kumimoji="0" lang="ja-JP" altLang="en-US" sz="11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新規構築）</a:t>
                </a:r>
              </a:p>
              <a:p>
                <a:pPr marL="36538" fontAlgn="base">
                  <a:lnSpc>
                    <a:spcPts val="126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0" lang="ja-JP" altLang="en-US" sz="1100" kern="0">
                    <a:solidFill>
                      <a:prstClr val="white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＊直接的に貿易</a:t>
                </a:r>
                <a:r>
                  <a:rPr kumimoji="0" lang="en-US" altLang="ja-JP" sz="1100" kern="0">
                    <a:solidFill>
                      <a:prstClr val="white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PF</a:t>
                </a:r>
                <a:r>
                  <a:rPr kumimoji="0" lang="ja-JP" altLang="en-US" sz="1100" kern="0">
                    <a:solidFill>
                      <a:prstClr val="white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  <a:cs typeface="Arial" charset="0"/>
                  </a:rPr>
                  <a:t>の影響を受けるシステム</a:t>
                </a:r>
              </a:p>
            </p:txBody>
          </p: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417724B6-15C7-EBEA-6BE1-20001A634D61}"/>
                </a:ext>
              </a:extLst>
            </p:cNvPr>
            <p:cNvSpPr/>
            <p:nvPr/>
          </p:nvSpPr>
          <p:spPr>
            <a:xfrm>
              <a:off x="1443663" y="4977854"/>
              <a:ext cx="2531589" cy="288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ja-JP" altLang="en-US" sz="1100" b="1" kern="0">
                  <a:solidFill>
                    <a:schemeClr val="bg1"/>
                  </a:solidFill>
                  <a:latin typeface="Calibri"/>
                  <a:ea typeface="Yu Gothic UI"/>
                </a:rPr>
                <a:t>取引先等の中堅・中小企業</a:t>
              </a:r>
              <a:r>
                <a:rPr kumimoji="0" lang="en-US" altLang="ja-JP" sz="1100" b="1" kern="0">
                  <a:solidFill>
                    <a:schemeClr val="bg1"/>
                  </a:solidFill>
                  <a:latin typeface="Calibri"/>
                  <a:ea typeface="Yu Gothic UI"/>
                </a:rPr>
                <a:t>C</a:t>
              </a:r>
              <a:endParaRPr kumimoji="0" lang="ja-JP" altLang="en-US" sz="1100" b="1" kern="0">
                <a:solidFill>
                  <a:schemeClr val="bg1"/>
                </a:solidFill>
                <a:latin typeface="Calibri"/>
                <a:ea typeface="Yu Gothic UI"/>
              </a:endParaRPr>
            </a:p>
          </p:txBody>
        </p:sp>
      </p:grp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F9613C12-789B-A690-8EC8-C7394B9EA343}"/>
              </a:ext>
            </a:extLst>
          </p:cNvPr>
          <p:cNvCxnSpPr>
            <a:cxnSpLocks/>
            <a:stCxn id="31" idx="3"/>
            <a:endCxn id="12" idx="3"/>
          </p:cNvCxnSpPr>
          <p:nvPr/>
        </p:nvCxnSpPr>
        <p:spPr>
          <a:xfrm flipV="1">
            <a:off x="3956314" y="5049927"/>
            <a:ext cx="1208356" cy="540374"/>
          </a:xfrm>
          <a:prstGeom prst="straightConnector1">
            <a:avLst/>
          </a:prstGeom>
          <a:ln w="57150">
            <a:solidFill>
              <a:srgbClr val="0076A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713753E8-9F6B-5434-75B1-DB5986B91F59}"/>
              </a:ext>
            </a:extLst>
          </p:cNvPr>
          <p:cNvCxnSpPr>
            <a:cxnSpLocks/>
            <a:stCxn id="22" idx="2"/>
            <a:endCxn id="12" idx="0"/>
          </p:cNvCxnSpPr>
          <p:nvPr/>
        </p:nvCxnSpPr>
        <p:spPr>
          <a:xfrm>
            <a:off x="5553135" y="3923734"/>
            <a:ext cx="6101" cy="757458"/>
          </a:xfrm>
          <a:prstGeom prst="straightConnector1">
            <a:avLst/>
          </a:prstGeom>
          <a:ln w="57150">
            <a:solidFill>
              <a:srgbClr val="0076A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BE8625F7-D721-99D5-256F-A909BFFB19C2}"/>
              </a:ext>
            </a:extLst>
          </p:cNvPr>
          <p:cNvCxnSpPr>
            <a:cxnSpLocks/>
            <a:stCxn id="36" idx="1"/>
            <a:endCxn id="12" idx="5"/>
          </p:cNvCxnSpPr>
          <p:nvPr/>
        </p:nvCxnSpPr>
        <p:spPr>
          <a:xfrm flipH="1" flipV="1">
            <a:off x="5953802" y="5049927"/>
            <a:ext cx="1224744" cy="540374"/>
          </a:xfrm>
          <a:prstGeom prst="straightConnector1">
            <a:avLst/>
          </a:prstGeom>
          <a:ln w="57150">
            <a:solidFill>
              <a:srgbClr val="0076A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036D69E7-B3FE-EAE1-9EB0-B7465A02B389}"/>
              </a:ext>
            </a:extLst>
          </p:cNvPr>
          <p:cNvSpPr/>
          <p:nvPr/>
        </p:nvSpPr>
        <p:spPr>
          <a:xfrm>
            <a:off x="7071017" y="3386934"/>
            <a:ext cx="2626902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fontAlgn="base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100"/>
              <a:t> 社内利用者環境整備</a:t>
            </a:r>
            <a:endParaRPr kumimoji="0" lang="en-US" altLang="ja-JP" sz="1100" kern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2C6FF4C4-8CF7-E18D-4FC7-564553D631CC}"/>
              </a:ext>
            </a:extLst>
          </p:cNvPr>
          <p:cNvSpPr/>
          <p:nvPr/>
        </p:nvSpPr>
        <p:spPr>
          <a:xfrm>
            <a:off x="7071017" y="3081728"/>
            <a:ext cx="2628000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100"/>
              <a:t> その他社内システム改修・新規構築</a:t>
            </a:r>
            <a:endParaRPr lang="en-US" altLang="ja-JP" sz="1100"/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C3FF4B58-2DCE-8DA9-525E-6C3AEBE8359F}"/>
              </a:ext>
            </a:extLst>
          </p:cNvPr>
          <p:cNvSpPr/>
          <p:nvPr/>
        </p:nvSpPr>
        <p:spPr>
          <a:xfrm>
            <a:off x="5139135" y="4077048"/>
            <a:ext cx="828000" cy="252000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>
                <a:latin typeface="+mn-ea"/>
              </a:rPr>
              <a:t>連携</a:t>
            </a:r>
            <a:endParaRPr kumimoji="0" lang="ja-JP" altLang="en-US" sz="1100" kern="0">
              <a:solidFill>
                <a:prstClr val="white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61970C78-8FAB-E7E9-04D6-6950168BD6A5}"/>
              </a:ext>
            </a:extLst>
          </p:cNvPr>
          <p:cNvSpPr/>
          <p:nvPr/>
        </p:nvSpPr>
        <p:spPr>
          <a:xfrm>
            <a:off x="4047544" y="5280220"/>
            <a:ext cx="828000" cy="252000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>
                <a:latin typeface="+mn-ea"/>
              </a:rPr>
              <a:t>連携</a:t>
            </a:r>
            <a:endParaRPr kumimoji="0" lang="ja-JP" altLang="en-US" sz="1100" kern="0">
              <a:solidFill>
                <a:prstClr val="white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AB7BA3AB-B3E8-E36F-BE3D-F05AB395D4B0}"/>
              </a:ext>
            </a:extLst>
          </p:cNvPr>
          <p:cNvSpPr/>
          <p:nvPr/>
        </p:nvSpPr>
        <p:spPr>
          <a:xfrm>
            <a:off x="6221745" y="5280220"/>
            <a:ext cx="828000" cy="252000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>
                <a:latin typeface="+mn-ea"/>
              </a:rPr>
              <a:t>連携</a:t>
            </a:r>
            <a:endParaRPr kumimoji="0" lang="ja-JP" altLang="en-US" sz="1100" kern="0">
              <a:solidFill>
                <a:prstClr val="white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4A66A36-0D88-AA08-B0A3-52F54F7341BD}"/>
              </a:ext>
            </a:extLst>
          </p:cNvPr>
          <p:cNvSpPr/>
          <p:nvPr/>
        </p:nvSpPr>
        <p:spPr>
          <a:xfrm>
            <a:off x="7071017" y="3692140"/>
            <a:ext cx="2628000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全社的社内デジタル環境整備経費</a:t>
            </a:r>
            <a:endParaRPr lang="en-US" altLang="ja-JP" sz="1100"/>
          </a:p>
        </p:txBody>
      </p:sp>
      <p:sp>
        <p:nvSpPr>
          <p:cNvPr id="11" name="Freeform 126">
            <a:extLst>
              <a:ext uri="{FF2B5EF4-FFF2-40B4-BE49-F238E27FC236}">
                <a16:creationId xmlns:a16="http://schemas.microsoft.com/office/drawing/2014/main" id="{BC332F82-C411-C9AF-CE6C-1F6CE97442B2}"/>
              </a:ext>
            </a:extLst>
          </p:cNvPr>
          <p:cNvSpPr/>
          <p:nvPr/>
        </p:nvSpPr>
        <p:spPr>
          <a:xfrm flipV="1">
            <a:off x="1185812" y="6131747"/>
            <a:ext cx="8746849" cy="362839"/>
          </a:xfrm>
          <a:custGeom>
            <a:avLst/>
            <a:gdLst/>
            <a:ahLst/>
            <a:cxnLst/>
            <a:rect l="0" t="0" r="0" b="0"/>
            <a:pathLst>
              <a:path w="11919713" h="530352">
                <a:moveTo>
                  <a:pt x="0" y="530352"/>
                </a:moveTo>
                <a:lnTo>
                  <a:pt x="11919713" y="530352"/>
                </a:lnTo>
                <a:lnTo>
                  <a:pt x="11919713" y="0"/>
                </a:lnTo>
                <a:lnTo>
                  <a:pt x="0" y="0"/>
                </a:lnTo>
                <a:close/>
                <a:moveTo>
                  <a:pt x="7760209" y="9406128"/>
                </a:moveTo>
              </a:path>
            </a:pathLst>
          </a:custGeom>
          <a:solidFill>
            <a:srgbClr val="26890D"/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14" name="Rectangle 142">
            <a:extLst>
              <a:ext uri="{FF2B5EF4-FFF2-40B4-BE49-F238E27FC236}">
                <a16:creationId xmlns:a16="http://schemas.microsoft.com/office/drawing/2014/main" id="{FE791823-400C-DA54-02F5-0BD2E753F1C0}"/>
              </a:ext>
            </a:extLst>
          </p:cNvPr>
          <p:cNvSpPr/>
          <p:nvPr/>
        </p:nvSpPr>
        <p:spPr>
          <a:xfrm>
            <a:off x="1794808" y="6177327"/>
            <a:ext cx="7397859" cy="2991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上記を参考に、任意のアプリケーション（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A4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サイズ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枚）で作成してください。</a:t>
            </a:r>
          </a:p>
        </p:txBody>
      </p:sp>
      <p:sp>
        <p:nvSpPr>
          <p:cNvPr id="3" name="Freeform 102">
            <a:extLst>
              <a:ext uri="{FF2B5EF4-FFF2-40B4-BE49-F238E27FC236}">
                <a16:creationId xmlns:a16="http://schemas.microsoft.com/office/drawing/2014/main" id="{0E3019CC-41E1-2E40-1533-FCE846445978}"/>
              </a:ext>
            </a:extLst>
          </p:cNvPr>
          <p:cNvSpPr/>
          <p:nvPr/>
        </p:nvSpPr>
        <p:spPr>
          <a:xfrm flipV="1">
            <a:off x="1183412" y="2598031"/>
            <a:ext cx="8749249" cy="3381336"/>
          </a:xfrm>
          <a:custGeom>
            <a:avLst/>
            <a:gdLst/>
            <a:ahLst/>
            <a:cxnLst/>
            <a:rect l="0" t="0" r="0" b="0"/>
            <a:pathLst>
              <a:path w="7534656" h="4549648">
                <a:moveTo>
                  <a:pt x="0" y="4549648"/>
                </a:moveTo>
                <a:lnTo>
                  <a:pt x="7534656" y="4549648"/>
                </a:lnTo>
                <a:lnTo>
                  <a:pt x="7534656" y="0"/>
                </a:lnTo>
                <a:lnTo>
                  <a:pt x="0" y="0"/>
                </a:lnTo>
                <a:close/>
                <a:moveTo>
                  <a:pt x="548641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F4B3146-F0BD-0974-E355-40A65D3A9096}"/>
              </a:ext>
            </a:extLst>
          </p:cNvPr>
          <p:cNvSpPr/>
          <p:nvPr/>
        </p:nvSpPr>
        <p:spPr>
          <a:xfrm>
            <a:off x="1183412" y="2508356"/>
            <a:ext cx="8748000" cy="471600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補助事業</a:t>
            </a:r>
          </a:p>
        </p:txBody>
      </p:sp>
    </p:spTree>
    <p:extLst>
      <p:ext uri="{BB962C8B-B14F-4D97-AF65-F5344CB8AC3E}">
        <p14:creationId xmlns:p14="http://schemas.microsoft.com/office/powerpoint/2010/main" val="359847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F31CC-E5B0-D762-BDFE-E6B711D2E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14">
            <a:extLst>
              <a:ext uri="{FF2B5EF4-FFF2-40B4-BE49-F238E27FC236}">
                <a16:creationId xmlns:a16="http://schemas.microsoft.com/office/drawing/2014/main" id="{67DAF279-5C9D-1A7C-7077-23F471B876F7}"/>
              </a:ext>
            </a:extLst>
          </p:cNvPr>
          <p:cNvSpPr/>
          <p:nvPr/>
        </p:nvSpPr>
        <p:spPr>
          <a:xfrm flipV="1">
            <a:off x="8905942" y="2510595"/>
            <a:ext cx="1026720" cy="3468772"/>
          </a:xfrm>
          <a:custGeom>
            <a:avLst/>
            <a:gdLst/>
            <a:ahLst/>
            <a:cxnLst/>
            <a:rect l="0" t="0" r="0" b="0"/>
            <a:pathLst>
              <a:path w="1395985" h="4549648">
                <a:moveTo>
                  <a:pt x="0" y="4549648"/>
                </a:moveTo>
                <a:lnTo>
                  <a:pt x="1395985" y="4549648"/>
                </a:lnTo>
                <a:lnTo>
                  <a:pt x="1395985" y="0"/>
                </a:lnTo>
                <a:lnTo>
                  <a:pt x="0" y="0"/>
                </a:lnTo>
                <a:close/>
                <a:moveTo>
                  <a:pt x="-7841487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47" name="Freeform 102">
            <a:extLst>
              <a:ext uri="{FF2B5EF4-FFF2-40B4-BE49-F238E27FC236}">
                <a16:creationId xmlns:a16="http://schemas.microsoft.com/office/drawing/2014/main" id="{CD73E449-E910-C141-EAE6-29F62D7FCDEA}"/>
              </a:ext>
            </a:extLst>
          </p:cNvPr>
          <p:cNvSpPr/>
          <p:nvPr/>
        </p:nvSpPr>
        <p:spPr>
          <a:xfrm flipV="1">
            <a:off x="2745097" y="2598031"/>
            <a:ext cx="5544000" cy="3381336"/>
          </a:xfrm>
          <a:custGeom>
            <a:avLst/>
            <a:gdLst/>
            <a:ahLst/>
            <a:cxnLst/>
            <a:rect l="0" t="0" r="0" b="0"/>
            <a:pathLst>
              <a:path w="7534656" h="4549648">
                <a:moveTo>
                  <a:pt x="0" y="4549648"/>
                </a:moveTo>
                <a:lnTo>
                  <a:pt x="7534656" y="4549648"/>
                </a:lnTo>
                <a:lnTo>
                  <a:pt x="7534656" y="0"/>
                </a:lnTo>
                <a:lnTo>
                  <a:pt x="0" y="0"/>
                </a:lnTo>
                <a:close/>
                <a:moveTo>
                  <a:pt x="548641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48" name="Freeform 103">
            <a:extLst>
              <a:ext uri="{FF2B5EF4-FFF2-40B4-BE49-F238E27FC236}">
                <a16:creationId xmlns:a16="http://schemas.microsoft.com/office/drawing/2014/main" id="{B19E9353-B107-4C73-35CB-D273C6987C9B}"/>
              </a:ext>
            </a:extLst>
          </p:cNvPr>
          <p:cNvSpPr/>
          <p:nvPr/>
        </p:nvSpPr>
        <p:spPr>
          <a:xfrm flipV="1">
            <a:off x="2922944" y="5385362"/>
            <a:ext cx="5182920" cy="219649"/>
          </a:xfrm>
          <a:custGeom>
            <a:avLst/>
            <a:gdLst/>
            <a:ahLst/>
            <a:cxnLst/>
            <a:rect l="0" t="0" r="0" b="0"/>
            <a:pathLst>
              <a:path w="7046976" h="321055">
                <a:moveTo>
                  <a:pt x="0" y="321055"/>
                </a:moveTo>
                <a:lnTo>
                  <a:pt x="7046976" y="321055"/>
                </a:lnTo>
                <a:lnTo>
                  <a:pt x="7046976" y="0"/>
                </a:lnTo>
                <a:lnTo>
                  <a:pt x="0" y="0"/>
                </a:lnTo>
                <a:close/>
                <a:moveTo>
                  <a:pt x="4380992" y="8193023"/>
                </a:moveTo>
              </a:path>
            </a:pathLst>
          </a:custGeom>
          <a:solidFill>
            <a:srgbClr val="D9D9D9">
              <a:alpha val="100000"/>
            </a:srgbClr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49" name="Freeform 104">
            <a:extLst>
              <a:ext uri="{FF2B5EF4-FFF2-40B4-BE49-F238E27FC236}">
                <a16:creationId xmlns:a16="http://schemas.microsoft.com/office/drawing/2014/main" id="{55D7C483-A940-B00D-218A-A9F812C5F1F7}"/>
              </a:ext>
            </a:extLst>
          </p:cNvPr>
          <p:cNvSpPr/>
          <p:nvPr/>
        </p:nvSpPr>
        <p:spPr>
          <a:xfrm flipV="1">
            <a:off x="2922944" y="5385362"/>
            <a:ext cx="5182920" cy="219649"/>
          </a:xfrm>
          <a:custGeom>
            <a:avLst/>
            <a:gdLst/>
            <a:ahLst/>
            <a:cxnLst/>
            <a:rect l="0" t="0" r="0" b="0"/>
            <a:pathLst>
              <a:path w="7046976" h="321055">
                <a:moveTo>
                  <a:pt x="0" y="321055"/>
                </a:moveTo>
                <a:lnTo>
                  <a:pt x="7046976" y="321055"/>
                </a:lnTo>
                <a:lnTo>
                  <a:pt x="7046976" y="0"/>
                </a:lnTo>
                <a:lnTo>
                  <a:pt x="0" y="0"/>
                </a:lnTo>
                <a:close/>
                <a:moveTo>
                  <a:pt x="4380992" y="8193023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1" name="Freeform 106">
            <a:extLst>
              <a:ext uri="{FF2B5EF4-FFF2-40B4-BE49-F238E27FC236}">
                <a16:creationId xmlns:a16="http://schemas.microsoft.com/office/drawing/2014/main" id="{9186CC7C-68CB-BFCA-5C9A-5F75C2D955C3}"/>
              </a:ext>
            </a:extLst>
          </p:cNvPr>
          <p:cNvSpPr/>
          <p:nvPr/>
        </p:nvSpPr>
        <p:spPr>
          <a:xfrm flipV="1">
            <a:off x="1195752" y="2598031"/>
            <a:ext cx="1028215" cy="3381336"/>
          </a:xfrm>
          <a:custGeom>
            <a:avLst/>
            <a:gdLst/>
            <a:ahLst/>
            <a:cxnLst/>
            <a:rect l="0" t="0" r="0" b="0"/>
            <a:pathLst>
              <a:path w="1398016" h="4549648">
                <a:moveTo>
                  <a:pt x="0" y="4549648"/>
                </a:moveTo>
                <a:lnTo>
                  <a:pt x="1398016" y="4549648"/>
                </a:lnTo>
                <a:lnTo>
                  <a:pt x="1398016" y="0"/>
                </a:lnTo>
                <a:lnTo>
                  <a:pt x="0" y="0"/>
                </a:lnTo>
                <a:close/>
                <a:moveTo>
                  <a:pt x="2682241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3" name="Freeform 108">
            <a:extLst>
              <a:ext uri="{FF2B5EF4-FFF2-40B4-BE49-F238E27FC236}">
                <a16:creationId xmlns:a16="http://schemas.microsoft.com/office/drawing/2014/main" id="{3A7C8FCE-10F4-C45F-D7E0-0235C5152688}"/>
              </a:ext>
            </a:extLst>
          </p:cNvPr>
          <p:cNvSpPr/>
          <p:nvPr/>
        </p:nvSpPr>
        <p:spPr>
          <a:xfrm flipV="1">
            <a:off x="2023254" y="3537799"/>
            <a:ext cx="1256147" cy="859135"/>
          </a:xfrm>
          <a:custGeom>
            <a:avLst/>
            <a:gdLst/>
            <a:ahLst/>
            <a:cxnLst/>
            <a:rect l="0" t="0" r="0" b="0"/>
            <a:pathLst>
              <a:path w="1595119" h="1255774">
                <a:moveTo>
                  <a:pt x="0" y="627887"/>
                </a:moveTo>
                <a:lnTo>
                  <a:pt x="314959" y="940814"/>
                </a:lnTo>
                <a:lnTo>
                  <a:pt x="314959" y="784350"/>
                </a:lnTo>
                <a:lnTo>
                  <a:pt x="422655" y="784350"/>
                </a:lnTo>
                <a:lnTo>
                  <a:pt x="422655" y="1255774"/>
                </a:lnTo>
                <a:lnTo>
                  <a:pt x="1595119" y="1255774"/>
                </a:lnTo>
                <a:lnTo>
                  <a:pt x="1595119" y="0"/>
                </a:lnTo>
                <a:lnTo>
                  <a:pt x="422655" y="0"/>
                </a:lnTo>
                <a:lnTo>
                  <a:pt x="422655" y="471424"/>
                </a:lnTo>
                <a:lnTo>
                  <a:pt x="314959" y="471424"/>
                </a:lnTo>
                <a:lnTo>
                  <a:pt x="314959" y="312928"/>
                </a:lnTo>
                <a:close/>
                <a:moveTo>
                  <a:pt x="0" y="627887"/>
                </a:moveTo>
              </a:path>
            </a:pathLst>
          </a:custGeom>
          <a:solidFill>
            <a:srgbClr val="0076A8"/>
          </a:solidFill>
          <a:ln w="13716" cap="flat" cmpd="sng" algn="ctr">
            <a:noFill/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4" name="Freeform 109">
            <a:extLst>
              <a:ext uri="{FF2B5EF4-FFF2-40B4-BE49-F238E27FC236}">
                <a16:creationId xmlns:a16="http://schemas.microsoft.com/office/drawing/2014/main" id="{B152C467-2AD4-4940-B061-816FEDD72D8F}"/>
              </a:ext>
            </a:extLst>
          </p:cNvPr>
          <p:cNvSpPr/>
          <p:nvPr/>
        </p:nvSpPr>
        <p:spPr>
          <a:xfrm flipV="1">
            <a:off x="3395205" y="3187472"/>
            <a:ext cx="1313663" cy="1559793"/>
          </a:xfrm>
          <a:custGeom>
            <a:avLst/>
            <a:gdLst/>
            <a:ahLst/>
            <a:cxnLst/>
            <a:rect l="0" t="0" r="0" b="0"/>
            <a:pathLst>
              <a:path w="1786127" h="2279904">
                <a:moveTo>
                  <a:pt x="0" y="2279904"/>
                </a:moveTo>
                <a:lnTo>
                  <a:pt x="1786127" y="2279904"/>
                </a:lnTo>
                <a:lnTo>
                  <a:pt x="1786127" y="0"/>
                </a:lnTo>
                <a:lnTo>
                  <a:pt x="0" y="0"/>
                </a:lnTo>
                <a:close/>
                <a:moveTo>
                  <a:pt x="526288" y="6939280"/>
                </a:moveTo>
              </a:path>
            </a:pathLst>
          </a:custGeom>
          <a:solidFill>
            <a:srgbClr val="99D6EC">
              <a:alpha val="100000"/>
            </a:srgbClr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5" name="Freeform 110">
            <a:extLst>
              <a:ext uri="{FF2B5EF4-FFF2-40B4-BE49-F238E27FC236}">
                <a16:creationId xmlns:a16="http://schemas.microsoft.com/office/drawing/2014/main" id="{5742A5CE-1F98-677A-4F8D-22DD3F5AA636}"/>
              </a:ext>
            </a:extLst>
          </p:cNvPr>
          <p:cNvSpPr/>
          <p:nvPr/>
        </p:nvSpPr>
        <p:spPr>
          <a:xfrm flipV="1">
            <a:off x="3395205" y="3187472"/>
            <a:ext cx="1313663" cy="1559793"/>
          </a:xfrm>
          <a:custGeom>
            <a:avLst/>
            <a:gdLst/>
            <a:ahLst/>
            <a:cxnLst/>
            <a:rect l="0" t="0" r="0" b="0"/>
            <a:pathLst>
              <a:path w="1786127" h="2279904">
                <a:moveTo>
                  <a:pt x="0" y="2279904"/>
                </a:moveTo>
                <a:lnTo>
                  <a:pt x="1786127" y="2279904"/>
                </a:lnTo>
                <a:lnTo>
                  <a:pt x="1786127" y="0"/>
                </a:lnTo>
                <a:lnTo>
                  <a:pt x="0" y="0"/>
                </a:lnTo>
                <a:close/>
                <a:moveTo>
                  <a:pt x="526288" y="6939280"/>
                </a:moveTo>
              </a:path>
            </a:pathLst>
          </a:custGeom>
          <a:solidFill>
            <a:srgbClr val="0076A8"/>
          </a:solidFill>
          <a:ln w="13716" cap="flat" cmpd="sng" algn="ctr">
            <a:noFill/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6" name="Freeform 111">
            <a:extLst>
              <a:ext uri="{FF2B5EF4-FFF2-40B4-BE49-F238E27FC236}">
                <a16:creationId xmlns:a16="http://schemas.microsoft.com/office/drawing/2014/main" id="{8D47453D-C73A-A63E-62E4-A7C56C36EE80}"/>
              </a:ext>
            </a:extLst>
          </p:cNvPr>
          <p:cNvSpPr/>
          <p:nvPr/>
        </p:nvSpPr>
        <p:spPr>
          <a:xfrm flipV="1">
            <a:off x="4847856" y="3579644"/>
            <a:ext cx="1331598" cy="785456"/>
          </a:xfrm>
          <a:custGeom>
            <a:avLst/>
            <a:gdLst/>
            <a:ahLst/>
            <a:cxnLst/>
            <a:rect l="0" t="0" r="0" b="0"/>
            <a:pathLst>
              <a:path w="1810513" h="1148079">
                <a:moveTo>
                  <a:pt x="0" y="1148079"/>
                </a:moveTo>
                <a:lnTo>
                  <a:pt x="1810513" y="1148079"/>
                </a:lnTo>
                <a:lnTo>
                  <a:pt x="1810513" y="0"/>
                </a:lnTo>
                <a:lnTo>
                  <a:pt x="0" y="0"/>
                </a:lnTo>
                <a:close/>
                <a:moveTo>
                  <a:pt x="475489" y="7731759"/>
                </a:moveTo>
              </a:path>
            </a:pathLst>
          </a:custGeom>
          <a:solidFill>
            <a:srgbClr val="D9D9D9">
              <a:alpha val="100000"/>
            </a:srgbClr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7" name="Freeform 112">
            <a:extLst>
              <a:ext uri="{FF2B5EF4-FFF2-40B4-BE49-F238E27FC236}">
                <a16:creationId xmlns:a16="http://schemas.microsoft.com/office/drawing/2014/main" id="{0A150446-23F4-8362-1EE7-31CF8561162F}"/>
              </a:ext>
            </a:extLst>
          </p:cNvPr>
          <p:cNvSpPr/>
          <p:nvPr/>
        </p:nvSpPr>
        <p:spPr>
          <a:xfrm flipV="1">
            <a:off x="4847856" y="3579644"/>
            <a:ext cx="1331598" cy="785456"/>
          </a:xfrm>
          <a:custGeom>
            <a:avLst/>
            <a:gdLst/>
            <a:ahLst/>
            <a:cxnLst/>
            <a:rect l="0" t="0" r="0" b="0"/>
            <a:pathLst>
              <a:path w="1810513" h="1148079">
                <a:moveTo>
                  <a:pt x="0" y="1148079"/>
                </a:moveTo>
                <a:lnTo>
                  <a:pt x="1810513" y="1148079"/>
                </a:lnTo>
                <a:lnTo>
                  <a:pt x="1810513" y="0"/>
                </a:lnTo>
                <a:lnTo>
                  <a:pt x="0" y="0"/>
                </a:lnTo>
                <a:close/>
                <a:moveTo>
                  <a:pt x="475489" y="7731759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0" name="Freeform 115">
            <a:extLst>
              <a:ext uri="{FF2B5EF4-FFF2-40B4-BE49-F238E27FC236}">
                <a16:creationId xmlns:a16="http://schemas.microsoft.com/office/drawing/2014/main" id="{64FBE0AE-16CE-F0B7-1046-D6C6B0CD110F}"/>
              </a:ext>
            </a:extLst>
          </p:cNvPr>
          <p:cNvSpPr/>
          <p:nvPr/>
        </p:nvSpPr>
        <p:spPr>
          <a:xfrm flipV="1">
            <a:off x="7865359" y="3537800"/>
            <a:ext cx="1217906" cy="859136"/>
          </a:xfrm>
          <a:custGeom>
            <a:avLst/>
            <a:gdLst/>
            <a:ahLst/>
            <a:cxnLst/>
            <a:rect l="0" t="0" r="0" b="0"/>
            <a:pathLst>
              <a:path w="1515872" h="1255775">
                <a:moveTo>
                  <a:pt x="0" y="1255775"/>
                </a:moveTo>
                <a:lnTo>
                  <a:pt x="1050544" y="1255775"/>
                </a:lnTo>
                <a:lnTo>
                  <a:pt x="1050544" y="784352"/>
                </a:lnTo>
                <a:lnTo>
                  <a:pt x="1202944" y="784352"/>
                </a:lnTo>
                <a:lnTo>
                  <a:pt x="1202944" y="940816"/>
                </a:lnTo>
                <a:lnTo>
                  <a:pt x="1515872" y="627888"/>
                </a:lnTo>
                <a:lnTo>
                  <a:pt x="1202944" y="312928"/>
                </a:lnTo>
                <a:lnTo>
                  <a:pt x="1202944" y="471424"/>
                </a:lnTo>
                <a:lnTo>
                  <a:pt x="1050544" y="471424"/>
                </a:lnTo>
                <a:lnTo>
                  <a:pt x="1050544" y="0"/>
                </a:lnTo>
                <a:lnTo>
                  <a:pt x="0" y="0"/>
                </a:lnTo>
                <a:close/>
                <a:moveTo>
                  <a:pt x="0" y="1255775"/>
                </a:moveTo>
              </a:path>
            </a:pathLst>
          </a:cu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1" name="Freeform 116">
            <a:extLst>
              <a:ext uri="{FF2B5EF4-FFF2-40B4-BE49-F238E27FC236}">
                <a16:creationId xmlns:a16="http://schemas.microsoft.com/office/drawing/2014/main" id="{60ACB1A1-921A-CEEC-1243-FFEC24ED1DED}"/>
              </a:ext>
            </a:extLst>
          </p:cNvPr>
          <p:cNvSpPr/>
          <p:nvPr/>
        </p:nvSpPr>
        <p:spPr>
          <a:xfrm flipV="1">
            <a:off x="7865359" y="3537800"/>
            <a:ext cx="1217906" cy="859136"/>
          </a:xfrm>
          <a:custGeom>
            <a:avLst/>
            <a:gdLst/>
            <a:ahLst/>
            <a:cxnLst/>
            <a:rect l="0" t="0" r="0" b="0"/>
            <a:pathLst>
              <a:path w="1515872" h="1255775">
                <a:moveTo>
                  <a:pt x="0" y="1255775"/>
                </a:moveTo>
                <a:lnTo>
                  <a:pt x="1050544" y="1255775"/>
                </a:lnTo>
                <a:lnTo>
                  <a:pt x="1050544" y="784352"/>
                </a:lnTo>
                <a:lnTo>
                  <a:pt x="1202944" y="784352"/>
                </a:lnTo>
                <a:lnTo>
                  <a:pt x="1202944" y="940816"/>
                </a:lnTo>
                <a:lnTo>
                  <a:pt x="1515872" y="627888"/>
                </a:lnTo>
                <a:lnTo>
                  <a:pt x="1202944" y="312928"/>
                </a:lnTo>
                <a:lnTo>
                  <a:pt x="1202944" y="471424"/>
                </a:lnTo>
                <a:lnTo>
                  <a:pt x="1050544" y="471424"/>
                </a:lnTo>
                <a:lnTo>
                  <a:pt x="1050544" y="0"/>
                </a:lnTo>
                <a:lnTo>
                  <a:pt x="0" y="0"/>
                </a:lnTo>
                <a:close/>
                <a:moveTo>
                  <a:pt x="0" y="1255775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2" name="Freeform 117">
            <a:extLst>
              <a:ext uri="{FF2B5EF4-FFF2-40B4-BE49-F238E27FC236}">
                <a16:creationId xmlns:a16="http://schemas.microsoft.com/office/drawing/2014/main" id="{07625A62-6EDA-4F44-FC84-FE8B0B057D7E}"/>
              </a:ext>
            </a:extLst>
          </p:cNvPr>
          <p:cNvSpPr/>
          <p:nvPr/>
        </p:nvSpPr>
        <p:spPr>
          <a:xfrm flipV="1">
            <a:off x="6346608" y="3187472"/>
            <a:ext cx="1313664" cy="1559793"/>
          </a:xfrm>
          <a:custGeom>
            <a:avLst/>
            <a:gdLst/>
            <a:ahLst/>
            <a:cxnLst/>
            <a:rect l="0" t="0" r="0" b="0"/>
            <a:pathLst>
              <a:path w="1786129" h="2279904">
                <a:moveTo>
                  <a:pt x="0" y="2279904"/>
                </a:moveTo>
                <a:lnTo>
                  <a:pt x="1786129" y="2279904"/>
                </a:lnTo>
                <a:lnTo>
                  <a:pt x="1786129" y="0"/>
                </a:lnTo>
                <a:lnTo>
                  <a:pt x="0" y="0"/>
                </a:lnTo>
                <a:close/>
                <a:moveTo>
                  <a:pt x="-3635247" y="6939280"/>
                </a:moveTo>
              </a:path>
            </a:pathLst>
          </a:custGeom>
          <a:solidFill>
            <a:srgbClr val="D9D9D9"/>
          </a:solidFill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3" name="Freeform 118">
            <a:extLst>
              <a:ext uri="{FF2B5EF4-FFF2-40B4-BE49-F238E27FC236}">
                <a16:creationId xmlns:a16="http://schemas.microsoft.com/office/drawing/2014/main" id="{715BB68F-B4FA-0F5A-434E-8CECF06469FD}"/>
              </a:ext>
            </a:extLst>
          </p:cNvPr>
          <p:cNvSpPr/>
          <p:nvPr/>
        </p:nvSpPr>
        <p:spPr>
          <a:xfrm flipV="1">
            <a:off x="1341763" y="3706012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  <a:close/>
                <a:moveTo>
                  <a:pt x="0" y="361695"/>
                </a:moveTo>
              </a:path>
            </a:pathLst>
          </a:custGeom>
          <a:solidFill>
            <a:srgbClr val="FFFFFF">
              <a:alpha val="100000"/>
            </a:srgbClr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4" name="Freeform 119">
            <a:extLst>
              <a:ext uri="{FF2B5EF4-FFF2-40B4-BE49-F238E27FC236}">
                <a16:creationId xmlns:a16="http://schemas.microsoft.com/office/drawing/2014/main" id="{DE05F98C-3D58-2848-0C90-AE6E3973D566}"/>
              </a:ext>
            </a:extLst>
          </p:cNvPr>
          <p:cNvSpPr/>
          <p:nvPr/>
        </p:nvSpPr>
        <p:spPr>
          <a:xfrm flipV="1">
            <a:off x="1381519" y="3706012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65" name="Freeform 120">
            <a:extLst>
              <a:ext uri="{FF2B5EF4-FFF2-40B4-BE49-F238E27FC236}">
                <a16:creationId xmlns:a16="http://schemas.microsoft.com/office/drawing/2014/main" id="{EAB67747-63D7-9EB6-ACB5-FD0D4C739453}"/>
              </a:ext>
            </a:extLst>
          </p:cNvPr>
          <p:cNvSpPr/>
          <p:nvPr/>
        </p:nvSpPr>
        <p:spPr>
          <a:xfrm flipV="1">
            <a:off x="9162474" y="3706012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  <a:close/>
                <a:moveTo>
                  <a:pt x="0" y="361695"/>
                </a:moveTo>
              </a:path>
            </a:pathLst>
          </a:custGeom>
          <a:solidFill>
            <a:srgbClr val="FFFFFF">
              <a:alpha val="100000"/>
            </a:srgbClr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71" name="Freeform 126">
            <a:extLst>
              <a:ext uri="{FF2B5EF4-FFF2-40B4-BE49-F238E27FC236}">
                <a16:creationId xmlns:a16="http://schemas.microsoft.com/office/drawing/2014/main" id="{15C0896C-BEF0-C699-CECE-9C821404205F}"/>
              </a:ext>
            </a:extLst>
          </p:cNvPr>
          <p:cNvSpPr/>
          <p:nvPr/>
        </p:nvSpPr>
        <p:spPr>
          <a:xfrm flipV="1">
            <a:off x="1185812" y="6131747"/>
            <a:ext cx="8746849" cy="362839"/>
          </a:xfrm>
          <a:custGeom>
            <a:avLst/>
            <a:gdLst/>
            <a:ahLst/>
            <a:cxnLst/>
            <a:rect l="0" t="0" r="0" b="0"/>
            <a:pathLst>
              <a:path w="11919713" h="530352">
                <a:moveTo>
                  <a:pt x="0" y="530352"/>
                </a:moveTo>
                <a:lnTo>
                  <a:pt x="11919713" y="530352"/>
                </a:lnTo>
                <a:lnTo>
                  <a:pt x="11919713" y="0"/>
                </a:lnTo>
                <a:lnTo>
                  <a:pt x="0" y="0"/>
                </a:lnTo>
                <a:close/>
                <a:moveTo>
                  <a:pt x="7760209" y="9406128"/>
                </a:moveTo>
              </a:path>
            </a:pathLst>
          </a:custGeom>
          <a:solidFill>
            <a:srgbClr val="26890D"/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72" name="Rectangle 129">
            <a:extLst>
              <a:ext uri="{FF2B5EF4-FFF2-40B4-BE49-F238E27FC236}">
                <a16:creationId xmlns:a16="http://schemas.microsoft.com/office/drawing/2014/main" id="{0C5C3EFD-0DD0-57BB-96C4-AF8B89C27806}"/>
              </a:ext>
            </a:extLst>
          </p:cNvPr>
          <p:cNvSpPr/>
          <p:nvPr/>
        </p:nvSpPr>
        <p:spPr>
          <a:xfrm>
            <a:off x="3407184" y="5405849"/>
            <a:ext cx="4517262" cy="16927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全社的社内デジタル環境整備経費（ネットワーク、機器、ソフトウェア等増強）</a:t>
            </a:r>
          </a:p>
        </p:txBody>
      </p:sp>
      <p:sp>
        <p:nvSpPr>
          <p:cNvPr id="73" name="Rectangle 131">
            <a:extLst>
              <a:ext uri="{FF2B5EF4-FFF2-40B4-BE49-F238E27FC236}">
                <a16:creationId xmlns:a16="http://schemas.microsoft.com/office/drawing/2014/main" id="{5EDFACD0-3412-454A-B176-817839894BA9}"/>
              </a:ext>
            </a:extLst>
          </p:cNvPr>
          <p:cNvSpPr/>
          <p:nvPr/>
        </p:nvSpPr>
        <p:spPr>
          <a:xfrm>
            <a:off x="2391446" y="3825524"/>
            <a:ext cx="8509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貿易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接続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　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モジュール</a:t>
            </a:r>
          </a:p>
        </p:txBody>
      </p:sp>
      <p:sp>
        <p:nvSpPr>
          <p:cNvPr id="74" name="Rectangle 132">
            <a:extLst>
              <a:ext uri="{FF2B5EF4-FFF2-40B4-BE49-F238E27FC236}">
                <a16:creationId xmlns:a16="http://schemas.microsoft.com/office/drawing/2014/main" id="{3CAB7163-AF54-BDEA-A8B8-D41FE2F7EDD3}"/>
              </a:ext>
            </a:extLst>
          </p:cNvPr>
          <p:cNvSpPr/>
          <p:nvPr/>
        </p:nvSpPr>
        <p:spPr>
          <a:xfrm>
            <a:off x="3454943" y="3326669"/>
            <a:ext cx="1187826" cy="133626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52375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 </a:t>
            </a:r>
            <a:r>
              <a:rPr kumimoji="0" lang="en-US" altLang="ja-JP" sz="11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AAA</a:t>
            </a:r>
            <a:r>
              <a: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システム</a:t>
            </a:r>
          </a:p>
          <a:p>
            <a:pPr marL="21346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（既存社内システム</a:t>
            </a:r>
          </a:p>
          <a:p>
            <a:pPr marL="434273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改修</a:t>
            </a:r>
          </a:p>
          <a:p>
            <a:pPr marL="501326" marR="0" lvl="0" indent="0" defTabSz="914400" eaLnBrk="1" fontAlgn="base" latinLnBrk="0" hangingPunct="1">
              <a:lnSpc>
                <a:spcPts val="1271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or</a:t>
            </a:r>
          </a:p>
          <a:p>
            <a:pPr marL="233114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新規構築）</a:t>
            </a:r>
          </a:p>
          <a:p>
            <a:pPr marL="36538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＊直接的に貿易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</a:p>
          <a:p>
            <a:pPr marL="0" marR="0" lvl="0" indent="0" defTabSz="914400" eaLnBrk="1" fontAlgn="base" latinLnBrk="0" hangingPunct="1">
              <a:lnSpc>
                <a:spcPts val="1271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の影響を受けるシステ</a:t>
            </a:r>
          </a:p>
          <a:p>
            <a:pPr marL="513570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ム</a:t>
            </a:r>
          </a:p>
        </p:txBody>
      </p:sp>
      <p:sp>
        <p:nvSpPr>
          <p:cNvPr id="75" name="Rectangle 133">
            <a:extLst>
              <a:ext uri="{FF2B5EF4-FFF2-40B4-BE49-F238E27FC236}">
                <a16:creationId xmlns:a16="http://schemas.microsoft.com/office/drawing/2014/main" id="{B7E61EDF-45A0-A48E-DB9D-649C65BFDF9A}"/>
              </a:ext>
            </a:extLst>
          </p:cNvPr>
          <p:cNvSpPr/>
          <p:nvPr/>
        </p:nvSpPr>
        <p:spPr>
          <a:xfrm>
            <a:off x="4945313" y="3651463"/>
            <a:ext cx="1131720" cy="6694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41684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社内利用者</a:t>
            </a:r>
          </a:p>
          <a:p>
            <a:pPr marL="275800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環境整備</a:t>
            </a:r>
          </a:p>
          <a:p>
            <a:pPr marL="0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（利用者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PC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追加な</a:t>
            </a:r>
          </a:p>
          <a:p>
            <a:pPr marL="42603" marR="0" lvl="0" indent="0" defTabSz="914400" eaLnBrk="1" fontAlgn="base" latinLnBrk="0" hangingPunct="1">
              <a:lnSpc>
                <a:spcPts val="1271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ど直接的な増強）</a:t>
            </a:r>
          </a:p>
        </p:txBody>
      </p:sp>
      <p:sp>
        <p:nvSpPr>
          <p:cNvPr id="76" name="Rectangle 135">
            <a:extLst>
              <a:ext uri="{FF2B5EF4-FFF2-40B4-BE49-F238E27FC236}">
                <a16:creationId xmlns:a16="http://schemas.microsoft.com/office/drawing/2014/main" id="{AE3D8B64-DC0E-729F-0106-B4C46FA46422}"/>
              </a:ext>
            </a:extLst>
          </p:cNvPr>
          <p:cNvSpPr/>
          <p:nvPr/>
        </p:nvSpPr>
        <p:spPr>
          <a:xfrm>
            <a:off x="7848810" y="3783492"/>
            <a:ext cx="89520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7951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     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接続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57951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モジュール</a:t>
            </a: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作成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77" name="Rectangle 136">
            <a:extLst>
              <a:ext uri="{FF2B5EF4-FFF2-40B4-BE49-F238E27FC236}">
                <a16:creationId xmlns:a16="http://schemas.microsoft.com/office/drawing/2014/main" id="{DE07AF03-ACA7-E9C1-314D-CEC09D075F3C}"/>
              </a:ext>
            </a:extLst>
          </p:cNvPr>
          <p:cNvSpPr/>
          <p:nvPr/>
        </p:nvSpPr>
        <p:spPr>
          <a:xfrm>
            <a:off x="6418130" y="3326669"/>
            <a:ext cx="1187826" cy="116955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31043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  </a:t>
            </a:r>
            <a:r>
              <a:rPr kumimoji="0" lang="en-US" altLang="ja-JP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BBB</a:t>
            </a:r>
            <a:r>
              <a: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システム</a:t>
            </a:r>
          </a:p>
          <a:p>
            <a:pPr marL="35034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（その他の社内シス</a:t>
            </a:r>
          </a:p>
          <a:p>
            <a:pPr marL="60980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テム改修・整備・新</a:t>
            </a:r>
          </a:p>
          <a:p>
            <a:pPr marL="300231" marR="0" lvl="0" indent="0" defTabSz="914400" eaLnBrk="1" fontAlgn="base" latinLnBrk="0" hangingPunct="1">
              <a:lnSpc>
                <a:spcPts val="1271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規構築）</a:t>
            </a:r>
          </a:p>
          <a:p>
            <a:pPr marL="36630" marR="0" lvl="0" indent="0" defTabSz="914400" eaLnBrk="1" fontAlgn="base" latinLnBrk="0" hangingPunct="1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＊間接的に貿易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</a:p>
          <a:p>
            <a:pPr marL="0" marR="0" lvl="0" indent="0" defTabSz="914400" eaLnBrk="1" fontAlgn="base" latinLnBrk="0" hangingPunct="1">
              <a:lnSpc>
                <a:spcPts val="12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の影響を受けるシステ</a:t>
            </a:r>
          </a:p>
          <a:p>
            <a:pPr marL="513579" marR="0" lvl="0" indent="0" defTabSz="914400" eaLnBrk="1" fontAlgn="base" latinLnBrk="0" hangingPunct="1">
              <a:lnSpc>
                <a:spcPts val="1271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ム</a:t>
            </a:r>
          </a:p>
        </p:txBody>
      </p:sp>
      <p:sp>
        <p:nvSpPr>
          <p:cNvPr id="78" name="Rectangle 137">
            <a:extLst>
              <a:ext uri="{FF2B5EF4-FFF2-40B4-BE49-F238E27FC236}">
                <a16:creationId xmlns:a16="http://schemas.microsoft.com/office/drawing/2014/main" id="{F5B5997E-492F-C4F8-374B-60C6EC32DE85}"/>
              </a:ext>
            </a:extLst>
          </p:cNvPr>
          <p:cNvSpPr/>
          <p:nvPr/>
        </p:nvSpPr>
        <p:spPr>
          <a:xfrm>
            <a:off x="1582255" y="3868130"/>
            <a:ext cx="206788" cy="16927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API</a:t>
            </a:r>
            <a:endParaRPr kumimoji="0" lang="ja-JP" altLang="en-US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80" name="Rectangle 139">
            <a:extLst>
              <a:ext uri="{FF2B5EF4-FFF2-40B4-BE49-F238E27FC236}">
                <a16:creationId xmlns:a16="http://schemas.microsoft.com/office/drawing/2014/main" id="{6F9BB6A5-3A4E-5C21-830A-988DB93AC815}"/>
              </a:ext>
            </a:extLst>
          </p:cNvPr>
          <p:cNvSpPr/>
          <p:nvPr/>
        </p:nvSpPr>
        <p:spPr>
          <a:xfrm>
            <a:off x="436616" y="692285"/>
            <a:ext cx="8335616" cy="19655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【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説明図表例</a:t>
            </a: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】XX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事業に係るシステム構成図（類型</a:t>
            </a: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2051" b="1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　中堅・中小企業</a:t>
            </a:r>
            <a:r>
              <a:rPr kumimoji="0" lang="ja-JP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）</a:t>
            </a:r>
            <a:endParaRPr kumimoji="0" lang="ja-JP" altLang="en-US" sz="2051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922001" marR="0" lvl="0" indent="0" defTabSz="914400" eaLnBrk="1" fontAlgn="base" latinLnBrk="0" hangingPunct="1">
              <a:lnSpc>
                <a:spcPts val="4564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en-US" altLang="ja-JP" sz="1728" b="0" i="0" u="none" strike="noStrike" kern="0" cap="none" spc="122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今回応募するシステム（関連するシステム含む）の構成図を用意してください。</a:t>
            </a:r>
          </a:p>
          <a:p>
            <a:pPr marL="1292317" marR="0" lvl="0" indent="0" defTabSz="914400" eaLnBrk="1" fontAlgn="base" latinLnBrk="0" hangingPunct="1">
              <a:lnSpc>
                <a:spcPts val="20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以下は想定される構成図サンプルです。</a:t>
            </a:r>
          </a:p>
          <a:p>
            <a:pPr marL="922001" marR="0" lvl="0" indent="0" defTabSz="914400" eaLnBrk="1" fontAlgn="base" latinLnBrk="0" hangingPunct="1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2</a:t>
            </a:r>
            <a:r>
              <a:rPr kumimoji="0" lang="en-US" altLang="ja-JP" sz="1728" b="0" i="0" u="none" strike="noStrike" kern="0" cap="none" spc="122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応募対象となる範囲を明示してください。以下参考図では、補助対象事業を青、</a:t>
            </a:r>
            <a:endParaRPr kumimoji="0" lang="en-US" altLang="ja-JP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1254125" marR="0" lvl="0" indent="-333375" defTabSz="914400" eaLnBrk="1" fontAlgn="base" latinLnBrk="0" hangingPunct="1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	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その他の要素を別色でハイライトし、凡例とともに要素間の関係を表現しています。</a:t>
            </a:r>
            <a:endParaRPr kumimoji="0" lang="en-US" altLang="ja-JP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922001" marR="0" lvl="0" indent="0" defTabSz="914400" eaLnBrk="1" fontAlgn="base" latinLnBrk="0" hangingPunct="1">
              <a:lnSpc>
                <a:spcPts val="20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82" name="Rectangle 142">
            <a:extLst>
              <a:ext uri="{FF2B5EF4-FFF2-40B4-BE49-F238E27FC236}">
                <a16:creationId xmlns:a16="http://schemas.microsoft.com/office/drawing/2014/main" id="{8C8E0D79-3ADB-3E28-6118-CE985E277B1B}"/>
              </a:ext>
            </a:extLst>
          </p:cNvPr>
          <p:cNvSpPr/>
          <p:nvPr/>
        </p:nvSpPr>
        <p:spPr>
          <a:xfrm>
            <a:off x="1794808" y="6177327"/>
            <a:ext cx="7397859" cy="2991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上記を参考に、任意のアプリケーション（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A4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サイズ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枚）で作成してください。</a:t>
            </a: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2AC112EF-3935-7570-B7EE-B918AE04AA6E}"/>
              </a:ext>
            </a:extLst>
          </p:cNvPr>
          <p:cNvSpPr/>
          <p:nvPr/>
        </p:nvSpPr>
        <p:spPr>
          <a:xfrm>
            <a:off x="1193351" y="2518296"/>
            <a:ext cx="1030615" cy="468000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貿易</a:t>
            </a:r>
            <a:r>
              <a:rPr kumimoji="0" lang="en-US" altLang="ja-JP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PF</a:t>
            </a:r>
            <a:endParaRPr kumimoji="0" lang="ja-JP" alt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3689715-2D64-3C8B-2E1E-C1A57195D68A}"/>
              </a:ext>
            </a:extLst>
          </p:cNvPr>
          <p:cNvSpPr/>
          <p:nvPr/>
        </p:nvSpPr>
        <p:spPr>
          <a:xfrm>
            <a:off x="2742697" y="2518296"/>
            <a:ext cx="5544000" cy="468000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補助事業者</a:t>
            </a:r>
          </a:p>
        </p:txBody>
      </p:sp>
      <p:sp>
        <p:nvSpPr>
          <p:cNvPr id="2" name="Freeform 125">
            <a:extLst>
              <a:ext uri="{FF2B5EF4-FFF2-40B4-BE49-F238E27FC236}">
                <a16:creationId xmlns:a16="http://schemas.microsoft.com/office/drawing/2014/main" id="{D92E4AF6-6A26-572D-6C9B-99F62976D3D4}"/>
              </a:ext>
            </a:extLst>
          </p:cNvPr>
          <p:cNvSpPr/>
          <p:nvPr/>
        </p:nvSpPr>
        <p:spPr>
          <a:xfrm flipV="1">
            <a:off x="9482899" y="557563"/>
            <a:ext cx="2564559" cy="547735"/>
          </a:xfrm>
          <a:custGeom>
            <a:avLst/>
            <a:gdLst/>
            <a:ahLst/>
            <a:cxnLst/>
            <a:rect l="0" t="0" r="0" b="0"/>
            <a:pathLst>
              <a:path w="3486912" h="800608">
                <a:moveTo>
                  <a:pt x="0" y="800608"/>
                </a:moveTo>
                <a:lnTo>
                  <a:pt x="3486912" y="800608"/>
                </a:lnTo>
                <a:lnTo>
                  <a:pt x="3486912" y="0"/>
                </a:lnTo>
                <a:lnTo>
                  <a:pt x="0" y="0"/>
                </a:lnTo>
                <a:close/>
                <a:moveTo>
                  <a:pt x="-9755632" y="134721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7" name="Rectangle 141">
            <a:extLst>
              <a:ext uri="{FF2B5EF4-FFF2-40B4-BE49-F238E27FC236}">
                <a16:creationId xmlns:a16="http://schemas.microsoft.com/office/drawing/2014/main" id="{A554506E-D0C7-0EBA-11B6-24625AAEAB07}"/>
              </a:ext>
            </a:extLst>
          </p:cNvPr>
          <p:cNvSpPr/>
          <p:nvPr/>
        </p:nvSpPr>
        <p:spPr>
          <a:xfrm>
            <a:off x="9578522" y="313531"/>
            <a:ext cx="2237792" cy="7573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3121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様式２別添</a:t>
            </a:r>
            <a:r>
              <a:rPr kumimoji="0" lang="en-US" altLang="ja-JP" sz="1511" b="0" i="0" u="none" strike="noStrike" kern="0" cap="none" spc="101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事業概要</a:t>
            </a:r>
          </a:p>
          <a:p>
            <a:pPr marL="0" marR="0" lvl="0" indent="0" defTabSz="914400" eaLnBrk="1" fontAlgn="base" latinLnBrk="0" hangingPunct="1">
              <a:lnSpc>
                <a:spcPts val="2557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法人名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株式会社</a:t>
            </a:r>
          </a:p>
          <a:p>
            <a:pPr marL="0" marR="0" lvl="0" indent="0" defTabSz="914400" eaLnBrk="1" fontAlgn="base" latinLnBrk="0" hangingPunct="1">
              <a:lnSpc>
                <a:spcPts val="15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補助対象経費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:○○,○○○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千円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FDA2C8-CBB2-8357-9708-90FCE73D5437}"/>
              </a:ext>
            </a:extLst>
          </p:cNvPr>
          <p:cNvSpPr/>
          <p:nvPr/>
        </p:nvSpPr>
        <p:spPr>
          <a:xfrm>
            <a:off x="10058404" y="2897516"/>
            <a:ext cx="230949" cy="233583"/>
          </a:xfrm>
          <a:prstGeom prst="rect">
            <a:avLst/>
          </a:prstGeom>
          <a:solidFill>
            <a:srgbClr val="0076A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C43A60A-CA6F-F6D0-9098-B17725FBA116}"/>
              </a:ext>
            </a:extLst>
          </p:cNvPr>
          <p:cNvSpPr txBox="1"/>
          <p:nvPr/>
        </p:nvSpPr>
        <p:spPr>
          <a:xfrm>
            <a:off x="10289353" y="2883502"/>
            <a:ext cx="1723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補助対象の実施内容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F010DEB-A9A7-25B9-C9CF-E2A87694D09B}"/>
              </a:ext>
            </a:extLst>
          </p:cNvPr>
          <p:cNvSpPr/>
          <p:nvPr/>
        </p:nvSpPr>
        <p:spPr>
          <a:xfrm>
            <a:off x="10058404" y="3216258"/>
            <a:ext cx="230949" cy="233583"/>
          </a:xfrm>
          <a:prstGeom prst="rect">
            <a:avLst/>
          </a:prstGeom>
          <a:solidFill>
            <a:srgbClr val="D9D9D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88D528-1D99-EC84-2F7C-B89E7CA1A4CA}"/>
              </a:ext>
            </a:extLst>
          </p:cNvPr>
          <p:cNvSpPr txBox="1"/>
          <p:nvPr/>
        </p:nvSpPr>
        <p:spPr>
          <a:xfrm>
            <a:off x="10289353" y="3177919"/>
            <a:ext cx="19546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補助対象外の実施内容</a:t>
            </a:r>
            <a:endParaRPr kumimoji="1" lang="en-US" altLang="ja-JP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及び接続先等</a:t>
            </a:r>
            <a:endParaRPr kumimoji="1" lang="ja-JP" altLang="en-US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38CCA7C-85E1-026C-80FE-B1136C75F8FF}"/>
              </a:ext>
            </a:extLst>
          </p:cNvPr>
          <p:cNvSpPr txBox="1"/>
          <p:nvPr/>
        </p:nvSpPr>
        <p:spPr>
          <a:xfrm>
            <a:off x="9942601" y="2573590"/>
            <a:ext cx="1368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400">
                <a:latin typeface="Yu Gothic UI" panose="020B0500000000000000" pitchFamily="50" charset="-128"/>
                <a:ea typeface="Yu Gothic UI" panose="020B0500000000000000" pitchFamily="50" charset="-128"/>
              </a:rPr>
              <a:t>凡例</a:t>
            </a:r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kumimoji="1" lang="ja-JP" altLang="en-US" sz="14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E128D4D-24CD-AB75-0F64-B163CC231824}"/>
              </a:ext>
            </a:extLst>
          </p:cNvPr>
          <p:cNvSpPr/>
          <p:nvPr/>
        </p:nvSpPr>
        <p:spPr>
          <a:xfrm>
            <a:off x="8905943" y="2505443"/>
            <a:ext cx="1028215" cy="473153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rgbClr val="26890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顧客</a:t>
            </a:r>
          </a:p>
        </p:txBody>
      </p:sp>
      <p:sp>
        <p:nvSpPr>
          <p:cNvPr id="17" name="Freeform 121">
            <a:extLst>
              <a:ext uri="{FF2B5EF4-FFF2-40B4-BE49-F238E27FC236}">
                <a16:creationId xmlns:a16="http://schemas.microsoft.com/office/drawing/2014/main" id="{8556B9B5-3BC2-74DC-88D7-0C85CEB52F3B}"/>
              </a:ext>
            </a:extLst>
          </p:cNvPr>
          <p:cNvSpPr/>
          <p:nvPr/>
        </p:nvSpPr>
        <p:spPr>
          <a:xfrm flipV="1">
            <a:off x="9137582" y="4108017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18" name="Rectangle 138">
            <a:extLst>
              <a:ext uri="{FF2B5EF4-FFF2-40B4-BE49-F238E27FC236}">
                <a16:creationId xmlns:a16="http://schemas.microsoft.com/office/drawing/2014/main" id="{009445CF-AAE4-9FA3-4821-49E2551B36A3}"/>
              </a:ext>
            </a:extLst>
          </p:cNvPr>
          <p:cNvSpPr/>
          <p:nvPr/>
        </p:nvSpPr>
        <p:spPr>
          <a:xfrm>
            <a:off x="9320244" y="4270135"/>
            <a:ext cx="516212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帳簿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19" name="Freeform 121">
            <a:extLst>
              <a:ext uri="{FF2B5EF4-FFF2-40B4-BE49-F238E27FC236}">
                <a16:creationId xmlns:a16="http://schemas.microsoft.com/office/drawing/2014/main" id="{2145F973-4B39-0E5A-F267-23BDBC4B58A0}"/>
              </a:ext>
            </a:extLst>
          </p:cNvPr>
          <p:cNvSpPr/>
          <p:nvPr/>
        </p:nvSpPr>
        <p:spPr>
          <a:xfrm flipV="1">
            <a:off x="9137582" y="3476834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20" name="Rectangle 138">
            <a:extLst>
              <a:ext uri="{FF2B5EF4-FFF2-40B4-BE49-F238E27FC236}">
                <a16:creationId xmlns:a16="http://schemas.microsoft.com/office/drawing/2014/main" id="{BF5040C2-6EE4-7AFE-BCF8-2702811909DF}"/>
              </a:ext>
            </a:extLst>
          </p:cNvPr>
          <p:cNvSpPr/>
          <p:nvPr/>
        </p:nvSpPr>
        <p:spPr>
          <a:xfrm>
            <a:off x="9330183" y="3638952"/>
            <a:ext cx="516212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API</a:t>
            </a:r>
          </a:p>
        </p:txBody>
      </p:sp>
    </p:spTree>
    <p:extLst>
      <p:ext uri="{BB962C8B-B14F-4D97-AF65-F5344CB8AC3E}">
        <p14:creationId xmlns:p14="http://schemas.microsoft.com/office/powerpoint/2010/main" val="265115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CA115-D6A2-B552-06E0-0EDD4AA88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02">
            <a:extLst>
              <a:ext uri="{FF2B5EF4-FFF2-40B4-BE49-F238E27FC236}">
                <a16:creationId xmlns:a16="http://schemas.microsoft.com/office/drawing/2014/main" id="{0FEDB15A-DA46-1F38-19CF-AE021E9E2372}"/>
              </a:ext>
            </a:extLst>
          </p:cNvPr>
          <p:cNvSpPr/>
          <p:nvPr/>
        </p:nvSpPr>
        <p:spPr>
          <a:xfrm flipV="1">
            <a:off x="1184317" y="2514580"/>
            <a:ext cx="7433843" cy="3468773"/>
          </a:xfrm>
          <a:custGeom>
            <a:avLst/>
            <a:gdLst/>
            <a:ahLst/>
            <a:cxnLst/>
            <a:rect l="0" t="0" r="0" b="0"/>
            <a:pathLst>
              <a:path w="7534656" h="4549648">
                <a:moveTo>
                  <a:pt x="0" y="4549648"/>
                </a:moveTo>
                <a:lnTo>
                  <a:pt x="7534656" y="4549648"/>
                </a:lnTo>
                <a:lnTo>
                  <a:pt x="7534656" y="0"/>
                </a:lnTo>
                <a:lnTo>
                  <a:pt x="0" y="0"/>
                </a:lnTo>
                <a:close/>
                <a:moveTo>
                  <a:pt x="548641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16C054D1-2560-07D2-A39C-BB31FBABA362}"/>
              </a:ext>
            </a:extLst>
          </p:cNvPr>
          <p:cNvGrpSpPr/>
          <p:nvPr/>
        </p:nvGrpSpPr>
        <p:grpSpPr>
          <a:xfrm>
            <a:off x="3429816" y="3459637"/>
            <a:ext cx="2951999" cy="576000"/>
            <a:chOff x="3391416" y="3247106"/>
            <a:chExt cx="1125489" cy="1559793"/>
          </a:xfrm>
        </p:grpSpPr>
        <p:sp>
          <p:nvSpPr>
            <p:cNvPr id="14" name="Freeform 110">
              <a:extLst>
                <a:ext uri="{FF2B5EF4-FFF2-40B4-BE49-F238E27FC236}">
                  <a16:creationId xmlns:a16="http://schemas.microsoft.com/office/drawing/2014/main" id="{A6117FC2-7619-B87D-7CEC-7E463BC24184}"/>
                </a:ext>
              </a:extLst>
            </p:cNvPr>
            <p:cNvSpPr/>
            <p:nvPr/>
          </p:nvSpPr>
          <p:spPr>
            <a:xfrm flipV="1">
              <a:off x="3391416" y="3247106"/>
              <a:ext cx="1125489" cy="1559793"/>
            </a:xfrm>
            <a:custGeom>
              <a:avLst/>
              <a:gdLst/>
              <a:ahLst/>
              <a:cxnLst/>
              <a:rect l="0" t="0" r="0" b="0"/>
              <a:pathLst>
                <a:path w="1786127" h="2279904">
                  <a:moveTo>
                    <a:pt x="0" y="2279904"/>
                  </a:moveTo>
                  <a:lnTo>
                    <a:pt x="1786127" y="2279904"/>
                  </a:lnTo>
                  <a:lnTo>
                    <a:pt x="1786127" y="0"/>
                  </a:lnTo>
                  <a:lnTo>
                    <a:pt x="0" y="0"/>
                  </a:lnTo>
                  <a:close/>
                  <a:moveTo>
                    <a:pt x="526288" y="6939280"/>
                  </a:moveTo>
                </a:path>
              </a:pathLst>
            </a:custGeom>
            <a:solidFill>
              <a:srgbClr val="0076A8"/>
            </a:solidFill>
            <a:ln w="13716" cap="flat" cmpd="sng" algn="ctr">
              <a:noFill/>
              <a:prstDash val="solid"/>
              <a:miter lim="101600"/>
            </a:ln>
            <a:effectLst/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+mn-cs"/>
              </a:endParaRPr>
            </a:p>
          </p:txBody>
        </p:sp>
        <p:sp>
          <p:nvSpPr>
            <p:cNvPr id="33" name="Rectangle 132">
              <a:extLst>
                <a:ext uri="{FF2B5EF4-FFF2-40B4-BE49-F238E27FC236}">
                  <a16:creationId xmlns:a16="http://schemas.microsoft.com/office/drawing/2014/main" id="{95EEC5BF-ADAA-0DE4-68B5-DA0766354CD2}"/>
                </a:ext>
              </a:extLst>
            </p:cNvPr>
            <p:cNvSpPr/>
            <p:nvPr/>
          </p:nvSpPr>
          <p:spPr>
            <a:xfrm>
              <a:off x="3394337" y="3332312"/>
              <a:ext cx="1104362" cy="136130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marL="152375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1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AAA</a:t>
              </a:r>
              <a:r>
                <a:rPr kumimoji="0" lang="ja-JP" altLang="en-US" sz="11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システム</a:t>
              </a:r>
            </a:p>
            <a:p>
              <a:pPr marL="21346" marR="0" lvl="0" indent="0" defTabSz="914400" eaLnBrk="1" fontAlgn="base" latinLnBrk="0" hangingPunct="1">
                <a:lnSpc>
                  <a:spcPts val="1259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（既存社内システムの改修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or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新規構築）</a:t>
              </a:r>
            </a:p>
            <a:p>
              <a:pPr marL="36538" marR="0" lvl="0" indent="0" defTabSz="914400" eaLnBrk="1" fontAlgn="base" latinLnBrk="0" hangingPunct="1">
                <a:lnSpc>
                  <a:spcPts val="126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＊直接的に貿易その他の</a:t>
              </a:r>
              <a:r>
                <a:rPr kumimoji="0" lang="en-US" altLang="ja-JP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PF</a:t>
              </a:r>
              <a:r>
                <a:rPr kumimoji="0" lang="ja-JP" altLang="en-US" sz="11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  <a:cs typeface="Arial" charset="0"/>
                </a:rPr>
                <a:t>の影響を受けるシステム</a:t>
              </a:r>
            </a:p>
          </p:txBody>
        </p:sp>
      </p:grpSp>
      <p:sp>
        <p:nvSpPr>
          <p:cNvPr id="39" name="Rectangle 139">
            <a:extLst>
              <a:ext uri="{FF2B5EF4-FFF2-40B4-BE49-F238E27FC236}">
                <a16:creationId xmlns:a16="http://schemas.microsoft.com/office/drawing/2014/main" id="{D29FB98E-18AB-8840-98CE-A628644090D1}"/>
              </a:ext>
            </a:extLst>
          </p:cNvPr>
          <p:cNvSpPr/>
          <p:nvPr/>
        </p:nvSpPr>
        <p:spPr>
          <a:xfrm>
            <a:off x="436616" y="692285"/>
            <a:ext cx="8332409" cy="16962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【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説明図表例</a:t>
            </a: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】XX</a:t>
            </a:r>
            <a:r>
              <a:rPr kumimoji="0" lang="ja-JP" altLang="en-US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事業に係るシステム構成図（類型</a:t>
            </a:r>
            <a:r>
              <a:rPr kumimoji="0" lang="en-US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2</a:t>
            </a:r>
            <a:r>
              <a:rPr kumimoji="0" lang="ja-JP" altLang="ja-JP" sz="2051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）</a:t>
            </a:r>
            <a:endParaRPr kumimoji="0" lang="ja-JP" altLang="en-US" sz="2051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  <a:p>
            <a:pPr marL="922001" marR="0" lvl="0" indent="0" defTabSz="914400" eaLnBrk="1" fontAlgn="base" latinLnBrk="0" hangingPunct="1">
              <a:lnSpc>
                <a:spcPts val="4564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en-US" altLang="ja-JP" sz="1728" b="0" i="0" u="none" strike="noStrike" kern="0" cap="none" spc="122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今回応募するシステム（関連するシステム含む）の構成図を用意してください。</a:t>
            </a:r>
          </a:p>
          <a:p>
            <a:pPr marL="1292317" marR="0" lvl="0" indent="0" defTabSz="914400" eaLnBrk="1" fontAlgn="base" latinLnBrk="0" hangingPunct="1">
              <a:lnSpc>
                <a:spcPts val="207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以下は想定される構成図サンプルです。</a:t>
            </a:r>
          </a:p>
          <a:p>
            <a:pPr marL="922001" lvl="0" fontAlgn="base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2</a:t>
            </a:r>
            <a:r>
              <a:rPr kumimoji="0" lang="en-US" altLang="ja-JP" sz="1728" b="0" i="0" u="none" strike="noStrike" kern="0" cap="none" spc="122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.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応募対象となる範囲を明示してください。以下参考図では、補助対象事業を青、</a:t>
            </a:r>
          </a:p>
          <a:p>
            <a:pPr marL="1250950" lvl="0" indent="-330200" fontAlgn="base">
              <a:lnSpc>
                <a:spcPts val="2076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	</a:t>
            </a:r>
            <a:r>
              <a:rPr kumimoji="0" lang="ja-JP" altLang="en-US" sz="1728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その他の要素を別色でハイライトし、凡例とともに要素間の関係を表現しています。</a:t>
            </a:r>
            <a:endParaRPr kumimoji="0" lang="en-US" altLang="ja-JP" sz="172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865D08A-4DF5-012D-CF4A-593E5715EBC0}"/>
              </a:ext>
            </a:extLst>
          </p:cNvPr>
          <p:cNvSpPr/>
          <p:nvPr/>
        </p:nvSpPr>
        <p:spPr>
          <a:xfrm>
            <a:off x="1184317" y="2512674"/>
            <a:ext cx="7433843" cy="471600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rgbClr val="26890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補助事業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2A434B87-8608-8F3B-B21E-B9E22CF9E3C3}"/>
              </a:ext>
            </a:extLst>
          </p:cNvPr>
          <p:cNvSpPr/>
          <p:nvPr/>
        </p:nvSpPr>
        <p:spPr>
          <a:xfrm>
            <a:off x="10058404" y="2897516"/>
            <a:ext cx="230949" cy="233583"/>
          </a:xfrm>
          <a:prstGeom prst="rect">
            <a:avLst/>
          </a:prstGeom>
          <a:solidFill>
            <a:srgbClr val="0076A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C65F6ED-B362-1B97-1EC9-89FD2DEA8D87}"/>
              </a:ext>
            </a:extLst>
          </p:cNvPr>
          <p:cNvSpPr txBox="1"/>
          <p:nvPr/>
        </p:nvSpPr>
        <p:spPr>
          <a:xfrm>
            <a:off x="10289353" y="2883502"/>
            <a:ext cx="1723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補助対象の実施内容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DDE32AA-58F7-6CD1-B017-6BC14EAD1A36}"/>
              </a:ext>
            </a:extLst>
          </p:cNvPr>
          <p:cNvSpPr/>
          <p:nvPr/>
        </p:nvSpPr>
        <p:spPr>
          <a:xfrm>
            <a:off x="10058404" y="3216258"/>
            <a:ext cx="230949" cy="233583"/>
          </a:xfrm>
          <a:prstGeom prst="rect">
            <a:avLst/>
          </a:prstGeom>
          <a:solidFill>
            <a:srgbClr val="D9D9D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D15A88A8-7C26-79DD-EBA9-9DF6A1ACE33E}"/>
              </a:ext>
            </a:extLst>
          </p:cNvPr>
          <p:cNvSpPr txBox="1"/>
          <p:nvPr/>
        </p:nvSpPr>
        <p:spPr>
          <a:xfrm>
            <a:off x="10289353" y="3177919"/>
            <a:ext cx="19546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補助対象外の実施内容</a:t>
            </a:r>
            <a:endParaRPr kumimoji="1" lang="en-US" altLang="ja-JP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及び接続先等</a:t>
            </a:r>
            <a:endParaRPr kumimoji="1" lang="ja-JP" altLang="en-US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77FEFF1-979A-9DFE-09BB-720F34AC6B2D}"/>
              </a:ext>
            </a:extLst>
          </p:cNvPr>
          <p:cNvSpPr txBox="1"/>
          <p:nvPr/>
        </p:nvSpPr>
        <p:spPr>
          <a:xfrm>
            <a:off x="9942601" y="2573590"/>
            <a:ext cx="1368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400">
                <a:latin typeface="Yu Gothic UI" panose="020B0500000000000000" pitchFamily="50" charset="-128"/>
                <a:ea typeface="Yu Gothic UI" panose="020B0500000000000000" pitchFamily="50" charset="-128"/>
              </a:rPr>
              <a:t>凡例</a:t>
            </a:r>
            <a:r>
              <a:rPr kumimoji="1" lang="en-US" altLang="ja-JP" sz="1400"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kumimoji="1" lang="ja-JP" altLang="en-US" sz="14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036C2C56-E054-B25A-EDDF-574F0EE275F2}"/>
              </a:ext>
            </a:extLst>
          </p:cNvPr>
          <p:cNvCxnSpPr>
            <a:cxnSpLocks/>
            <a:stCxn id="33" idx="1"/>
            <a:endCxn id="42" idx="0"/>
          </p:cNvCxnSpPr>
          <p:nvPr/>
        </p:nvCxnSpPr>
        <p:spPr>
          <a:xfrm rot="10800000" flipV="1">
            <a:off x="2571175" y="3742452"/>
            <a:ext cx="866303" cy="1240253"/>
          </a:xfrm>
          <a:prstGeom prst="bentConnector2">
            <a:avLst/>
          </a:prstGeom>
          <a:ln w="57150">
            <a:solidFill>
              <a:srgbClr val="0076A8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AB744423-E189-49EB-E734-4C6154AF94F0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6334063" y="3742453"/>
            <a:ext cx="919984" cy="1250117"/>
          </a:xfrm>
          <a:prstGeom prst="bentConnector2">
            <a:avLst/>
          </a:prstGeom>
          <a:ln w="57150">
            <a:solidFill>
              <a:srgbClr val="0076A8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185F291-641E-15C0-4E33-6B980FF3C10B}"/>
              </a:ext>
            </a:extLst>
          </p:cNvPr>
          <p:cNvSpPr/>
          <p:nvPr/>
        </p:nvSpPr>
        <p:spPr>
          <a:xfrm>
            <a:off x="1305379" y="4982706"/>
            <a:ext cx="2531589" cy="70529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貿易その他の</a:t>
            </a:r>
            <a:r>
              <a:rPr kumimoji="0" lang="en-US" altLang="ja-JP" sz="1100" b="1" kern="0">
                <a:solidFill>
                  <a:schemeClr val="bg1"/>
                </a:solidFill>
                <a:latin typeface="Calibri"/>
                <a:ea typeface="Yu Gothic UI"/>
              </a:rPr>
              <a:t>PF</a:t>
            </a:r>
            <a:endParaRPr kumimoji="0" lang="ja-JP" altLang="en-US" sz="11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182E3207-BC2B-14DC-7A2A-D6A76F87D1A5}"/>
              </a:ext>
            </a:extLst>
          </p:cNvPr>
          <p:cNvSpPr/>
          <p:nvPr/>
        </p:nvSpPr>
        <p:spPr>
          <a:xfrm>
            <a:off x="5988253" y="4982707"/>
            <a:ext cx="2531589" cy="70529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貿易その他の</a:t>
            </a:r>
            <a:r>
              <a:rPr kumimoji="0" lang="en-US" altLang="ja-JP" sz="1100" b="1" kern="0">
                <a:solidFill>
                  <a:schemeClr val="bg1"/>
                </a:solidFill>
                <a:latin typeface="Calibri"/>
                <a:ea typeface="Yu Gothic UI"/>
              </a:rPr>
              <a:t>PF</a:t>
            </a:r>
            <a:endParaRPr kumimoji="0" lang="ja-JP" altLang="en-US" sz="11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98C2A397-6BE3-8FF9-3519-EF96FB4F152C}"/>
              </a:ext>
            </a:extLst>
          </p:cNvPr>
          <p:cNvSpPr/>
          <p:nvPr/>
        </p:nvSpPr>
        <p:spPr>
          <a:xfrm>
            <a:off x="3429816" y="3177919"/>
            <a:ext cx="2955924" cy="28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kern="0">
                <a:solidFill>
                  <a:schemeClr val="bg1"/>
                </a:solidFill>
                <a:latin typeface="Calibri"/>
                <a:ea typeface="Yu Gothic UI"/>
              </a:rPr>
              <a:t>補助事業者</a:t>
            </a:r>
            <a:endParaRPr kumimoji="0" lang="ja-JP" altLang="en-US" sz="11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553BAABA-CAE4-A453-E9E4-69C84D9E3F34}"/>
              </a:ext>
            </a:extLst>
          </p:cNvPr>
          <p:cNvSpPr/>
          <p:nvPr/>
        </p:nvSpPr>
        <p:spPr>
          <a:xfrm>
            <a:off x="1748375" y="4163851"/>
            <a:ext cx="1548000" cy="379336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貿易その他の</a:t>
            </a:r>
            <a:r>
              <a:rPr kumimoji="0" lang="en-US" altLang="ja-JP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接続モジュール</a:t>
            </a:r>
          </a:p>
        </p:txBody>
      </p:sp>
      <p:sp>
        <p:nvSpPr>
          <p:cNvPr id="152" name="Freeform 125">
            <a:extLst>
              <a:ext uri="{FF2B5EF4-FFF2-40B4-BE49-F238E27FC236}">
                <a16:creationId xmlns:a16="http://schemas.microsoft.com/office/drawing/2014/main" id="{CD08AB46-9B39-D80D-C43B-1805A453F927}"/>
              </a:ext>
            </a:extLst>
          </p:cNvPr>
          <p:cNvSpPr/>
          <p:nvPr/>
        </p:nvSpPr>
        <p:spPr>
          <a:xfrm flipV="1">
            <a:off x="9482899" y="557563"/>
            <a:ext cx="2564559" cy="547735"/>
          </a:xfrm>
          <a:custGeom>
            <a:avLst/>
            <a:gdLst/>
            <a:ahLst/>
            <a:cxnLst/>
            <a:rect l="0" t="0" r="0" b="0"/>
            <a:pathLst>
              <a:path w="3486912" h="800608">
                <a:moveTo>
                  <a:pt x="0" y="800608"/>
                </a:moveTo>
                <a:lnTo>
                  <a:pt x="3486912" y="800608"/>
                </a:lnTo>
                <a:lnTo>
                  <a:pt x="3486912" y="0"/>
                </a:lnTo>
                <a:lnTo>
                  <a:pt x="0" y="0"/>
                </a:lnTo>
                <a:close/>
                <a:moveTo>
                  <a:pt x="-9755632" y="134721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153" name="Rectangle 141">
            <a:extLst>
              <a:ext uri="{FF2B5EF4-FFF2-40B4-BE49-F238E27FC236}">
                <a16:creationId xmlns:a16="http://schemas.microsoft.com/office/drawing/2014/main" id="{C6136EA8-2553-6664-AA5D-0E402117946E}"/>
              </a:ext>
            </a:extLst>
          </p:cNvPr>
          <p:cNvSpPr/>
          <p:nvPr/>
        </p:nvSpPr>
        <p:spPr>
          <a:xfrm>
            <a:off x="9578522" y="313531"/>
            <a:ext cx="2237792" cy="7573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3121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様式２別添</a:t>
            </a:r>
            <a:r>
              <a:rPr kumimoji="0" lang="en-US" altLang="ja-JP" sz="1511" b="0" i="0" u="none" strike="noStrike" kern="0" cap="none" spc="101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511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事業概要</a:t>
            </a:r>
          </a:p>
          <a:p>
            <a:pPr marL="0" marR="0" lvl="0" indent="0" defTabSz="914400" eaLnBrk="1" fontAlgn="base" latinLnBrk="0" hangingPunct="1">
              <a:lnSpc>
                <a:spcPts val="2557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法人名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株式会社</a:t>
            </a:r>
          </a:p>
          <a:p>
            <a:pPr marL="0" marR="0" lvl="0" indent="0" defTabSz="914400" eaLnBrk="1" fontAlgn="base" latinLnBrk="0" hangingPunct="1">
              <a:lnSpc>
                <a:spcPts val="1559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補助対象経費</a:t>
            </a:r>
            <a:r>
              <a:rPr kumimoji="0" lang="en-US" altLang="ja-JP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:○○,○○○</a:t>
            </a:r>
            <a:r>
              <a:rPr kumimoji="0" lang="ja-JP" altLang="en-US" sz="129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千円</a:t>
            </a:r>
          </a:p>
        </p:txBody>
      </p:sp>
      <p:cxnSp>
        <p:nvCxnSpPr>
          <p:cNvPr id="155" name="直線矢印コネクタ 154">
            <a:extLst>
              <a:ext uri="{FF2B5EF4-FFF2-40B4-BE49-F238E27FC236}">
                <a16:creationId xmlns:a16="http://schemas.microsoft.com/office/drawing/2014/main" id="{D46A8210-8C56-37B4-7F36-20C935927BC5}"/>
              </a:ext>
            </a:extLst>
          </p:cNvPr>
          <p:cNvCxnSpPr>
            <a:cxnSpLocks/>
          </p:cNvCxnSpPr>
          <p:nvPr/>
        </p:nvCxnSpPr>
        <p:spPr>
          <a:xfrm>
            <a:off x="6380702" y="3600211"/>
            <a:ext cx="2538318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C3E2482E-70AF-6D4A-8712-B625DA4718AB}"/>
              </a:ext>
            </a:extLst>
          </p:cNvPr>
          <p:cNvSpPr/>
          <p:nvPr/>
        </p:nvSpPr>
        <p:spPr>
          <a:xfrm>
            <a:off x="3433740" y="4623376"/>
            <a:ext cx="2958535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全社的社内デジタル環境整備経費</a:t>
            </a:r>
            <a:endParaRPr lang="en-US" altLang="ja-JP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AD15D5F1-98E3-7E6F-7DF2-606F7DBFA220}"/>
              </a:ext>
            </a:extLst>
          </p:cNvPr>
          <p:cNvSpPr/>
          <p:nvPr/>
        </p:nvSpPr>
        <p:spPr>
          <a:xfrm>
            <a:off x="3433740" y="4342038"/>
            <a:ext cx="2958535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fontAlgn="base">
              <a:lnSpc>
                <a:spcPts val="125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 社内利用者環境整備</a:t>
            </a:r>
            <a:endParaRPr kumimoji="0" lang="en-US" altLang="ja-JP" sz="1100" kern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F4C9654A-9D33-0893-99B5-DD4AEE81266D}"/>
              </a:ext>
            </a:extLst>
          </p:cNvPr>
          <p:cNvSpPr/>
          <p:nvPr/>
        </p:nvSpPr>
        <p:spPr>
          <a:xfrm>
            <a:off x="3433740" y="4060700"/>
            <a:ext cx="2958535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 その他の社内システム改修・新規構築</a:t>
            </a:r>
            <a:endParaRPr lang="en-US" altLang="ja-JP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810A9C73-00D5-B864-A0B4-E2B2D8C2B341}"/>
              </a:ext>
            </a:extLst>
          </p:cNvPr>
          <p:cNvSpPr/>
          <p:nvPr/>
        </p:nvSpPr>
        <p:spPr>
          <a:xfrm>
            <a:off x="6690754" y="3259384"/>
            <a:ext cx="1404000" cy="252000"/>
          </a:xfrm>
          <a:prstGeom prst="rect">
            <a:avLst/>
          </a:prstGeom>
          <a:solidFill>
            <a:srgbClr val="D9D9D9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57951"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 接続モジュール作成</a:t>
            </a: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AFC338B-5D48-1657-97E2-15B4B099C7A9}"/>
              </a:ext>
            </a:extLst>
          </p:cNvPr>
          <p:cNvSpPr/>
          <p:nvPr/>
        </p:nvSpPr>
        <p:spPr>
          <a:xfrm>
            <a:off x="6540358" y="4163851"/>
            <a:ext cx="1548000" cy="379336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貿易その他の</a:t>
            </a:r>
            <a:r>
              <a:rPr kumimoji="0" lang="en-US" altLang="ja-JP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PF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100" kern="0">
                <a:solidFill>
                  <a:prstClr val="white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接続モジュール</a:t>
            </a:r>
          </a:p>
        </p:txBody>
      </p:sp>
      <p:sp>
        <p:nvSpPr>
          <p:cNvPr id="4" name="Freeform 126">
            <a:extLst>
              <a:ext uri="{FF2B5EF4-FFF2-40B4-BE49-F238E27FC236}">
                <a16:creationId xmlns:a16="http://schemas.microsoft.com/office/drawing/2014/main" id="{BC6AEC9C-05C5-143F-1CA3-22D2FDFED3D2}"/>
              </a:ext>
            </a:extLst>
          </p:cNvPr>
          <p:cNvSpPr/>
          <p:nvPr/>
        </p:nvSpPr>
        <p:spPr>
          <a:xfrm flipV="1">
            <a:off x="1185812" y="6131747"/>
            <a:ext cx="8746849" cy="362839"/>
          </a:xfrm>
          <a:custGeom>
            <a:avLst/>
            <a:gdLst/>
            <a:ahLst/>
            <a:cxnLst/>
            <a:rect l="0" t="0" r="0" b="0"/>
            <a:pathLst>
              <a:path w="11919713" h="530352">
                <a:moveTo>
                  <a:pt x="0" y="530352"/>
                </a:moveTo>
                <a:lnTo>
                  <a:pt x="11919713" y="530352"/>
                </a:lnTo>
                <a:lnTo>
                  <a:pt x="11919713" y="0"/>
                </a:lnTo>
                <a:lnTo>
                  <a:pt x="0" y="0"/>
                </a:lnTo>
                <a:close/>
                <a:moveTo>
                  <a:pt x="7760209" y="9406128"/>
                </a:moveTo>
              </a:path>
            </a:pathLst>
          </a:custGeom>
          <a:solidFill>
            <a:srgbClr val="26890D"/>
          </a:solidFill>
          <a:ln w="9525" cap="flat" cmpd="sng" algn="ctr">
            <a:noFill/>
            <a:prstDash val="solid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5" name="Rectangle 142">
            <a:extLst>
              <a:ext uri="{FF2B5EF4-FFF2-40B4-BE49-F238E27FC236}">
                <a16:creationId xmlns:a16="http://schemas.microsoft.com/office/drawing/2014/main" id="{594D6324-803D-3695-D880-E4FD19DF20E5}"/>
              </a:ext>
            </a:extLst>
          </p:cNvPr>
          <p:cNvSpPr/>
          <p:nvPr/>
        </p:nvSpPr>
        <p:spPr>
          <a:xfrm>
            <a:off x="1794808" y="6177327"/>
            <a:ext cx="7397859" cy="29918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上記を参考に、任意のアプリケーション（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A4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サイズ</a:t>
            </a:r>
            <a:r>
              <a:rPr kumimoji="0" lang="en-US" altLang="ja-JP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1</a:t>
            </a:r>
            <a:r>
              <a:rPr kumimoji="0" lang="ja-JP" altLang="en-US" sz="1944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枚）で作成してください。</a:t>
            </a:r>
          </a:p>
        </p:txBody>
      </p:sp>
      <p:sp>
        <p:nvSpPr>
          <p:cNvPr id="8" name="Freeform 114">
            <a:extLst>
              <a:ext uri="{FF2B5EF4-FFF2-40B4-BE49-F238E27FC236}">
                <a16:creationId xmlns:a16="http://schemas.microsoft.com/office/drawing/2014/main" id="{F67E447E-AE51-071B-08CE-A669F95662A2}"/>
              </a:ext>
            </a:extLst>
          </p:cNvPr>
          <p:cNvSpPr/>
          <p:nvPr/>
        </p:nvSpPr>
        <p:spPr>
          <a:xfrm flipV="1">
            <a:off x="8905942" y="2510594"/>
            <a:ext cx="1026720" cy="3468773"/>
          </a:xfrm>
          <a:custGeom>
            <a:avLst/>
            <a:gdLst/>
            <a:ahLst/>
            <a:cxnLst/>
            <a:rect l="0" t="0" r="0" b="0"/>
            <a:pathLst>
              <a:path w="1395985" h="4549648">
                <a:moveTo>
                  <a:pt x="0" y="4549648"/>
                </a:moveTo>
                <a:lnTo>
                  <a:pt x="1395985" y="4549648"/>
                </a:lnTo>
                <a:lnTo>
                  <a:pt x="1395985" y="0"/>
                </a:lnTo>
                <a:lnTo>
                  <a:pt x="0" y="0"/>
                </a:lnTo>
                <a:close/>
                <a:moveTo>
                  <a:pt x="-7841487" y="8347456"/>
                </a:move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6124F1A-446A-F1F0-872E-6EB39791059D}"/>
              </a:ext>
            </a:extLst>
          </p:cNvPr>
          <p:cNvSpPr/>
          <p:nvPr/>
        </p:nvSpPr>
        <p:spPr>
          <a:xfrm>
            <a:off x="8905943" y="2505443"/>
            <a:ext cx="1028215" cy="473153"/>
          </a:xfrm>
          <a:prstGeom prst="rect">
            <a:avLst/>
          </a:prstGeom>
          <a:solidFill>
            <a:srgbClr val="26890D"/>
          </a:solidFill>
          <a:ln w="9525" cap="flat" cmpd="sng" algn="ctr">
            <a:solidFill>
              <a:srgbClr val="26890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顧客</a:t>
            </a:r>
          </a:p>
        </p:txBody>
      </p:sp>
      <p:sp>
        <p:nvSpPr>
          <p:cNvPr id="2" name="Freeform 121">
            <a:extLst>
              <a:ext uri="{FF2B5EF4-FFF2-40B4-BE49-F238E27FC236}">
                <a16:creationId xmlns:a16="http://schemas.microsoft.com/office/drawing/2014/main" id="{6659D474-886C-0CD6-D227-0D11B4AB1595}"/>
              </a:ext>
            </a:extLst>
          </p:cNvPr>
          <p:cNvSpPr/>
          <p:nvPr/>
        </p:nvSpPr>
        <p:spPr>
          <a:xfrm flipV="1">
            <a:off x="9137582" y="4108017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3" name="Rectangle 138">
            <a:extLst>
              <a:ext uri="{FF2B5EF4-FFF2-40B4-BE49-F238E27FC236}">
                <a16:creationId xmlns:a16="http://schemas.microsoft.com/office/drawing/2014/main" id="{4E8F19EE-97A7-2166-9028-61EE759E3237}"/>
              </a:ext>
            </a:extLst>
          </p:cNvPr>
          <p:cNvSpPr/>
          <p:nvPr/>
        </p:nvSpPr>
        <p:spPr>
          <a:xfrm>
            <a:off x="9320244" y="4270135"/>
            <a:ext cx="516212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kern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帳簿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Arial" charset="0"/>
            </a:endParaRPr>
          </a:p>
        </p:txBody>
      </p:sp>
      <p:sp>
        <p:nvSpPr>
          <p:cNvPr id="9" name="Freeform 121">
            <a:extLst>
              <a:ext uri="{FF2B5EF4-FFF2-40B4-BE49-F238E27FC236}">
                <a16:creationId xmlns:a16="http://schemas.microsoft.com/office/drawing/2014/main" id="{7BCE7FAC-8763-5171-052C-A69B2386D9E6}"/>
              </a:ext>
            </a:extLst>
          </p:cNvPr>
          <p:cNvSpPr/>
          <p:nvPr/>
        </p:nvSpPr>
        <p:spPr>
          <a:xfrm flipV="1">
            <a:off x="9137582" y="3476834"/>
            <a:ext cx="608261" cy="493515"/>
          </a:xfrm>
          <a:custGeom>
            <a:avLst/>
            <a:gdLst/>
            <a:ahLst/>
            <a:cxnLst/>
            <a:rect l="0" t="0" r="0" b="0"/>
            <a:pathLst>
              <a:path w="827024" h="721358">
                <a:moveTo>
                  <a:pt x="0" y="361695"/>
                </a:moveTo>
                <a:cubicBezTo>
                  <a:pt x="0" y="558799"/>
                  <a:pt x="184912" y="721358"/>
                  <a:pt x="412495" y="721358"/>
                </a:cubicBezTo>
                <a:cubicBezTo>
                  <a:pt x="642112" y="721358"/>
                  <a:pt x="827024" y="558799"/>
                  <a:pt x="827024" y="361695"/>
                </a:cubicBezTo>
                <a:cubicBezTo>
                  <a:pt x="827024" y="162559"/>
                  <a:pt x="642112" y="0"/>
                  <a:pt x="412495" y="0"/>
                </a:cubicBezTo>
                <a:cubicBezTo>
                  <a:pt x="184912" y="0"/>
                  <a:pt x="0" y="162559"/>
                  <a:pt x="0" y="361695"/>
                </a:cubicBezTo>
              </a:path>
            </a:pathLst>
          </a:custGeom>
          <a:noFill/>
          <a:ln w="13716" cap="flat" cmpd="sng" algn="ctr">
            <a:solidFill>
              <a:srgbClr val="000000">
                <a:alpha val="100000"/>
              </a:srgbClr>
            </a:solidFill>
            <a:prstDash val="solid"/>
            <a:miter lim="101600"/>
          </a:ln>
          <a:effectLst/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  <a:cs typeface="+mn-cs"/>
            </a:endParaRPr>
          </a:p>
        </p:txBody>
      </p:sp>
      <p:sp>
        <p:nvSpPr>
          <p:cNvPr id="13" name="Rectangle 138">
            <a:extLst>
              <a:ext uri="{FF2B5EF4-FFF2-40B4-BE49-F238E27FC236}">
                <a16:creationId xmlns:a16="http://schemas.microsoft.com/office/drawing/2014/main" id="{E7DEA6E7-1459-C54A-078A-65215A64D1AE}"/>
              </a:ext>
            </a:extLst>
          </p:cNvPr>
          <p:cNvSpPr/>
          <p:nvPr/>
        </p:nvSpPr>
        <p:spPr>
          <a:xfrm>
            <a:off x="9330183" y="3638952"/>
            <a:ext cx="516212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  <a:cs typeface="Arial" charset="0"/>
              </a:rPr>
              <a:t>API</a:t>
            </a:r>
          </a:p>
        </p:txBody>
      </p:sp>
    </p:spTree>
    <p:extLst>
      <p:ext uri="{BB962C8B-B14F-4D97-AF65-F5344CB8AC3E}">
        <p14:creationId xmlns:p14="http://schemas.microsoft.com/office/powerpoint/2010/main" val="3595793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7FCFF8C002AD34C988CC245DED8BF0B" ma:contentTypeVersion="3" ma:contentTypeDescription="新しいドキュメントを作成します。" ma:contentTypeScope="" ma:versionID="26a5b1c5f56fa39fa72268dc6400e440">
  <xsd:schema xmlns:xsd="http://www.w3.org/2001/XMLSchema" xmlns:xs="http://www.w3.org/2001/XMLSchema" xmlns:p="http://schemas.microsoft.com/office/2006/metadata/properties" xmlns:ns2="73ddee1a-1ab0-42a6-aa7e-ed77aa966050" targetNamespace="http://schemas.microsoft.com/office/2006/metadata/properties" ma:root="true" ma:fieldsID="379f3919e4cb17f065ab85477fb36de4" ns2:_="">
    <xsd:import namespace="73ddee1a-1ab0-42a6-aa7e-ed77aa9660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dee1a-1ab0-42a6-aa7e-ed77aa9660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1E51F1-5FEE-4CF0-8855-132CDF4BF059}"/>
</file>

<file path=customXml/itemProps2.xml><?xml version="1.0" encoding="utf-8"?>
<ds:datastoreItem xmlns:ds="http://schemas.openxmlformats.org/officeDocument/2006/customXml" ds:itemID="{1B299D50-CFAB-4146-AE7B-CAAB1310213A}"/>
</file>

<file path=customXml/itemProps3.xml><?xml version="1.0" encoding="utf-8"?>
<ds:datastoreItem xmlns:ds="http://schemas.openxmlformats.org/officeDocument/2006/customXml" ds:itemID="{94D57061-5957-4A09-84B5-75309D1163DA}"/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751</Words>
  <Application>Microsoft Office PowerPoint</Application>
  <PresentationFormat>ワイド画面</PresentationFormat>
  <Paragraphs>112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Yu Gothic UI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1</cp:revision>
  <dcterms:created xsi:type="dcterms:W3CDTF">2026-06-17T07:27:43Z</dcterms:created>
  <dcterms:modified xsi:type="dcterms:W3CDTF">2026-06-17T07:27:47Z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0x01010087FCFF8C002AD34C988CC245DED8BF0B</vt:lpwstr>
  </property>
</Properties>
</file>